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9" r:id="rId4"/>
    <p:sldId id="261" r:id="rId5"/>
    <p:sldId id="258" r:id="rId6"/>
    <p:sldId id="262" r:id="rId7"/>
    <p:sldId id="260" r:id="rId8"/>
    <p:sldId id="263" r:id="rId9"/>
    <p:sldId id="264" r:id="rId10"/>
    <p:sldId id="265" r:id="rId11"/>
    <p:sldId id="266" r:id="rId12"/>
    <p:sldId id="267" r:id="rId13"/>
    <p:sldId id="268" r:id="rId14"/>
    <p:sldId id="269" r:id="rId15"/>
    <p:sldId id="270" r:id="rId16"/>
    <p:sldId id="271" r:id="rId17"/>
    <p:sldId id="272" r:id="rId18"/>
    <p:sldId id="276" r:id="rId19"/>
    <p:sldId id="273" r:id="rId20"/>
    <p:sldId id="274" r:id="rId21"/>
    <p:sldId id="275" r:id="rId22"/>
    <p:sldId id="277" r:id="rId23"/>
    <p:sldId id="278" r:id="rId24"/>
    <p:sldId id="279" r:id="rId25"/>
    <p:sldId id="280" r:id="rId26"/>
    <p:sldId id="281" r:id="rId27"/>
    <p:sldId id="285" r:id="rId28"/>
    <p:sldId id="282" r:id="rId29"/>
    <p:sldId id="283" r:id="rId30"/>
    <p:sldId id="292" r:id="rId31"/>
    <p:sldId id="284" r:id="rId32"/>
    <p:sldId id="286" r:id="rId33"/>
    <p:sldId id="287" r:id="rId34"/>
    <p:sldId id="288" r:id="rId35"/>
    <p:sldId id="293" r:id="rId36"/>
    <p:sldId id="294" r:id="rId37"/>
    <p:sldId id="295" r:id="rId38"/>
    <p:sldId id="297" r:id="rId39"/>
    <p:sldId id="296" r:id="rId40"/>
    <p:sldId id="298" r:id="rId41"/>
    <p:sldId id="299" r:id="rId42"/>
    <p:sldId id="301" r:id="rId43"/>
    <p:sldId id="302" r:id="rId44"/>
    <p:sldId id="303" r:id="rId45"/>
    <p:sldId id="304" r:id="rId46"/>
    <p:sldId id="305"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2" r:id="rId73"/>
    <p:sldId id="334" r:id="rId74"/>
    <p:sldId id="335" r:id="rId75"/>
    <p:sldId id="336" r:id="rId76"/>
    <p:sldId id="337" r:id="rId77"/>
    <p:sldId id="338" r:id="rId78"/>
    <p:sldId id="339" r:id="rId79"/>
    <p:sldId id="340" r:id="rId80"/>
    <p:sldId id="341" r:id="rId81"/>
    <p:sldId id="342"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A8BDCB-78B0-4602-A2A4-46193FA57CAD}"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1150256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A8BDCB-78B0-4602-A2A4-46193FA57CAD}"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104069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A8BDCB-78B0-4602-A2A4-46193FA57CAD}"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19724735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DA8BDCB-78B0-4602-A2A4-46193FA57CAD}"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a:t>”</a:t>
            </a:r>
          </a:p>
        </p:txBody>
      </p:sp>
    </p:spTree>
    <p:extLst>
      <p:ext uri="{BB962C8B-B14F-4D97-AF65-F5344CB8AC3E}">
        <p14:creationId xmlns:p14="http://schemas.microsoft.com/office/powerpoint/2010/main" val="5472410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A8BDCB-78B0-4602-A2A4-46193FA57CAD}"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352433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A8BDCB-78B0-4602-A2A4-46193FA57CAD}" type="datetimeFigureOut">
              <a:rPr lang="en-US" smtClean="0"/>
              <a:t>7/7/2024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75280127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A8BDCB-78B0-4602-A2A4-46193FA57CAD}" type="datetimeFigureOut">
              <a:rPr lang="en-US" smtClean="0"/>
              <a:t>7/7/2024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40904929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A8BDCB-78B0-4602-A2A4-46193FA57CAD}"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397289556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A8BDCB-78B0-4602-A2A4-46193FA57CAD}"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455779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EDA8BDCB-78B0-4602-A2A4-46193FA57CAD}"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2263232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A8BDCB-78B0-4602-A2A4-46193FA57CAD}" type="datetimeFigureOut">
              <a:rPr lang="en-US" smtClean="0"/>
              <a:t>7/7/2024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36272849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A8BDCB-78B0-4602-A2A4-46193FA57CAD}"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3472223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A8BDCB-78B0-4602-A2A4-46193FA57CAD}" type="datetimeFigureOut">
              <a:rPr lang="en-US" smtClean="0"/>
              <a:t>7/7/2024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4270364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EDA8BDCB-78B0-4602-A2A4-46193FA57CAD}" type="datetimeFigureOut">
              <a:rPr lang="en-US" smtClean="0"/>
              <a:t>7/7/2024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1330927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DA8BDCB-78B0-4602-A2A4-46193FA57CAD}" type="datetimeFigureOut">
              <a:rPr lang="en-US" smtClean="0"/>
              <a:t>7/7/2024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3779780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EDA8BDCB-78B0-4602-A2A4-46193FA57CAD}" type="datetimeFigureOut">
              <a:rPr lang="en-US" smtClean="0"/>
              <a:t>7/7/2024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2090896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A8BDCB-78B0-4602-A2A4-46193FA57CAD}" type="datetimeFigureOut">
              <a:rPr lang="en-US" smtClean="0"/>
              <a:t>7/7/2024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282259-59CB-4A19-8545-71DF41B4F848}" type="slidenum">
              <a:rPr lang="en-US" smtClean="0"/>
              <a:t>‹#›</a:t>
            </a:fld>
            <a:endParaRPr lang="en-US"/>
          </a:p>
        </p:txBody>
      </p:sp>
    </p:spTree>
    <p:extLst>
      <p:ext uri="{BB962C8B-B14F-4D97-AF65-F5344CB8AC3E}">
        <p14:creationId xmlns:p14="http://schemas.microsoft.com/office/powerpoint/2010/main" val="840042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A8BDCB-78B0-4602-A2A4-46193FA57CAD}" type="datetimeFigureOut">
              <a:rPr lang="en-US" smtClean="0"/>
              <a:t>7/7/2024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CC282259-59CB-4A19-8545-71DF41B4F848}" type="slidenum">
              <a:rPr lang="en-US" smtClean="0"/>
              <a:t>‹#›</a:t>
            </a:fld>
            <a:endParaRPr lang="en-US"/>
          </a:p>
        </p:txBody>
      </p:sp>
    </p:spTree>
    <p:extLst>
      <p:ext uri="{BB962C8B-B14F-4D97-AF65-F5344CB8AC3E}">
        <p14:creationId xmlns:p14="http://schemas.microsoft.com/office/powerpoint/2010/main" val="412635414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11F11-80AB-459E-A0C9-2060B419D93C}"/>
              </a:ext>
            </a:extLst>
          </p:cNvPr>
          <p:cNvSpPr>
            <a:spLocks noGrp="1"/>
          </p:cNvSpPr>
          <p:nvPr>
            <p:ph type="ctrTitle"/>
          </p:nvPr>
        </p:nvSpPr>
        <p:spPr/>
        <p:txBody>
          <a:bodyPr/>
          <a:lstStyle/>
          <a:p>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Web Java</a:t>
            </a:r>
            <a:br>
              <a:rPr lang="en-US">
                <a:latin typeface="Arial" panose="020B0604020202020204" pitchFamily="34" charset="0"/>
                <a:cs typeface="Arial" panose="020B0604020202020204" pitchFamily="34" charset="0"/>
              </a:rPr>
            </a:br>
            <a:r>
              <a:rPr lang="en-US" err="1">
                <a:latin typeface="Arial" panose="020B0604020202020204" pitchFamily="34" charset="0"/>
                <a:cs typeface="Arial" panose="020B0604020202020204" pitchFamily="34" charset="0"/>
              </a:rPr>
              <a:t>Cơ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endParaRPr lang="en-US">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1DBC4DDD-026A-4832-AAF1-09BBE2794CFD}"/>
              </a:ext>
            </a:extLst>
          </p:cNvPr>
          <p:cNvSpPr>
            <a:spLocks noGrp="1"/>
          </p:cNvSpPr>
          <p:nvPr>
            <p:ph type="subTitle" idx="1"/>
          </p:nvPr>
        </p:nvSpPr>
        <p:spPr/>
        <p:txBody>
          <a:bodyPr/>
          <a:lstStyle/>
          <a:p>
            <a:r>
              <a:rPr lang="en-US" err="1">
                <a:latin typeface="Arial" panose="020B0604020202020204" pitchFamily="34" charset="0"/>
                <a:cs typeface="Arial" panose="020B0604020202020204" pitchFamily="34" charset="0"/>
              </a:rPr>
              <a:t>Buổi</a:t>
            </a:r>
            <a:r>
              <a:rPr lang="en-US">
                <a:latin typeface="Arial" panose="020B0604020202020204" pitchFamily="34" charset="0"/>
                <a:cs typeface="Arial" panose="020B0604020202020204" pitchFamily="34" charset="0"/>
              </a:rPr>
              <a:t> 1</a:t>
            </a:r>
          </a:p>
        </p:txBody>
      </p:sp>
    </p:spTree>
    <p:extLst>
      <p:ext uri="{BB962C8B-B14F-4D97-AF65-F5344CB8AC3E}">
        <p14:creationId xmlns:p14="http://schemas.microsoft.com/office/powerpoint/2010/main" val="27572058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2.1. File &gt; New &gt; Project</a:t>
            </a:r>
          </a:p>
          <a:p>
            <a:r>
              <a:rPr lang="en-US">
                <a:latin typeface="Arial" panose="020B0604020202020204" pitchFamily="34" charset="0"/>
                <a:cs typeface="Arial" panose="020B0604020202020204" pitchFamily="34" charset="0"/>
              </a:rPr>
              <a:t>2.2. Empty Project</a:t>
            </a:r>
          </a:p>
          <a:p>
            <a:r>
              <a:rPr lang="en-US">
                <a:latin typeface="Arial" panose="020B0604020202020204" pitchFamily="34" charset="0"/>
                <a:cs typeface="Arial" panose="020B0604020202020204" pitchFamily="34" charset="0"/>
              </a:rPr>
              <a:t>2.3. </a:t>
            </a: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project</a:t>
            </a:r>
          </a:p>
          <a:p>
            <a:r>
              <a:rPr lang="en-US">
                <a:latin typeface="Arial" panose="020B0604020202020204" pitchFamily="34" charset="0"/>
                <a:cs typeface="Arial" panose="020B0604020202020204" pitchFamily="34" charset="0"/>
              </a:rPr>
              <a:t>2.4. </a:t>
            </a:r>
            <a:r>
              <a:rPr lang="en-US" err="1">
                <a:latin typeface="Arial" panose="020B0604020202020204" pitchFamily="34" charset="0"/>
                <a:cs typeface="Arial" panose="020B0604020202020204" pitchFamily="34" charset="0"/>
              </a:rPr>
              <a:t>Chọn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lưu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2.5. </a:t>
            </a:r>
            <a:r>
              <a:rPr lang="en-US" err="1">
                <a:latin typeface="Arial" panose="020B0604020202020204" pitchFamily="34" charset="0"/>
                <a:cs typeface="Arial" panose="020B0604020202020204" pitchFamily="34" charset="0"/>
              </a:rPr>
              <a:t>Bỏ</a:t>
            </a:r>
            <a:r>
              <a:rPr lang="en-US">
                <a:latin typeface="Arial" panose="020B0604020202020204" pitchFamily="34" charset="0"/>
                <a:cs typeface="Arial" panose="020B0604020202020204" pitchFamily="34" charset="0"/>
              </a:rPr>
              <a:t> check “Create Git Repository”</a:t>
            </a:r>
          </a:p>
          <a:p>
            <a:r>
              <a:rPr lang="en-US">
                <a:latin typeface="Arial" panose="020B0604020202020204" pitchFamily="34" charset="0"/>
                <a:cs typeface="Arial" panose="020B0604020202020204" pitchFamily="34" charset="0"/>
              </a:rPr>
              <a:t>2.6.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mục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src</a:t>
            </a:r>
            <a:r>
              <a:rPr lang="en-US">
                <a:latin typeface="Arial" panose="020B0604020202020204" pitchFamily="34" charset="0"/>
                <a:cs typeface="Arial" panose="020B0604020202020204" pitchFamily="34" charset="0"/>
              </a:rPr>
              <a:t> &gt; main &gt; java</a:t>
            </a:r>
          </a:p>
          <a:p>
            <a:r>
              <a:rPr lang="en-US">
                <a:latin typeface="Arial" panose="020B0604020202020204" pitchFamily="34" charset="0"/>
                <a:cs typeface="Arial" panose="020B0604020202020204" pitchFamily="34" charset="0"/>
              </a:rPr>
              <a:t>2.7.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chính</a:t>
            </a:r>
            <a:r>
              <a:rPr lang="en-US">
                <a:latin typeface="Arial" panose="020B0604020202020204" pitchFamily="34" charset="0"/>
                <a:cs typeface="Arial" panose="020B0604020202020204" pitchFamily="34" charset="0"/>
              </a:rPr>
              <a:t> (main class)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16552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7" name="Content Placeholder 6">
            <a:extLst>
              <a:ext uri="{FF2B5EF4-FFF2-40B4-BE49-F238E27FC236}">
                <a16:creationId xmlns:a16="http://schemas.microsoft.com/office/drawing/2014/main" id="{F638B66C-EBFB-4660-B8A5-5BFE79079F04}"/>
              </a:ext>
            </a:extLst>
          </p:cNvPr>
          <p:cNvPicPr>
            <a:picLocks noGrp="1" noChangeAspect="1"/>
          </p:cNvPicPr>
          <p:nvPr>
            <p:ph idx="1"/>
          </p:nvPr>
        </p:nvPicPr>
        <p:blipFill>
          <a:blip r:embed="rId2"/>
          <a:stretch>
            <a:fillRect/>
          </a:stretch>
        </p:blipFill>
        <p:spPr>
          <a:xfrm>
            <a:off x="1107750" y="1928351"/>
            <a:ext cx="10175769" cy="5442976"/>
          </a:xfrm>
        </p:spPr>
      </p:pic>
    </p:spTree>
    <p:extLst>
      <p:ext uri="{BB962C8B-B14F-4D97-AF65-F5344CB8AC3E}">
        <p14:creationId xmlns:p14="http://schemas.microsoft.com/office/powerpoint/2010/main" val="1689204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6" name="Content Placeholder 5">
            <a:extLst>
              <a:ext uri="{FF2B5EF4-FFF2-40B4-BE49-F238E27FC236}">
                <a16:creationId xmlns:a16="http://schemas.microsoft.com/office/drawing/2014/main" id="{240AFB0E-FE05-4A08-82DD-D3E305243AEE}"/>
              </a:ext>
            </a:extLst>
          </p:cNvPr>
          <p:cNvPicPr>
            <a:picLocks noGrp="1" noChangeAspect="1"/>
          </p:cNvPicPr>
          <p:nvPr>
            <p:ph idx="1"/>
          </p:nvPr>
        </p:nvPicPr>
        <p:blipFill>
          <a:blip r:embed="rId2"/>
          <a:stretch>
            <a:fillRect/>
          </a:stretch>
        </p:blipFill>
        <p:spPr>
          <a:xfrm>
            <a:off x="2415434" y="1694019"/>
            <a:ext cx="7361132" cy="4820712"/>
          </a:xfrm>
        </p:spPr>
      </p:pic>
      <p:sp>
        <p:nvSpPr>
          <p:cNvPr id="8" name="Arrow: Right 7">
            <a:extLst>
              <a:ext uri="{FF2B5EF4-FFF2-40B4-BE49-F238E27FC236}">
                <a16:creationId xmlns:a16="http://schemas.microsoft.com/office/drawing/2014/main" id="{9B00A796-DB6F-4AB4-B5A3-BE7D3DE63109}"/>
              </a:ext>
            </a:extLst>
          </p:cNvPr>
          <p:cNvSpPr/>
          <p:nvPr/>
        </p:nvSpPr>
        <p:spPr>
          <a:xfrm>
            <a:off x="646111" y="2752078"/>
            <a:ext cx="1819922" cy="4350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9" name="Arrow: Left 8">
            <a:extLst>
              <a:ext uri="{FF2B5EF4-FFF2-40B4-BE49-F238E27FC236}">
                <a16:creationId xmlns:a16="http://schemas.microsoft.com/office/drawing/2014/main" id="{F1FC53B9-F983-4350-9E4E-AE42A305D322}"/>
              </a:ext>
            </a:extLst>
          </p:cNvPr>
          <p:cNvSpPr/>
          <p:nvPr/>
        </p:nvSpPr>
        <p:spPr>
          <a:xfrm>
            <a:off x="7102136" y="2352583"/>
            <a:ext cx="1695635" cy="29296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2. </a:t>
            </a:r>
            <a:r>
              <a:rPr lang="en-US" err="1"/>
              <a:t>Tên</a:t>
            </a:r>
            <a:r>
              <a:rPr lang="en-US"/>
              <a:t> </a:t>
            </a:r>
            <a:r>
              <a:rPr lang="en-US" err="1"/>
              <a:t>dự</a:t>
            </a:r>
            <a:r>
              <a:rPr lang="en-US"/>
              <a:t> </a:t>
            </a:r>
            <a:r>
              <a:rPr lang="en-US" err="1"/>
              <a:t>án</a:t>
            </a:r>
            <a:endParaRPr lang="en-US"/>
          </a:p>
        </p:txBody>
      </p:sp>
      <p:sp>
        <p:nvSpPr>
          <p:cNvPr id="10" name="Arrow: Left 9">
            <a:extLst>
              <a:ext uri="{FF2B5EF4-FFF2-40B4-BE49-F238E27FC236}">
                <a16:creationId xmlns:a16="http://schemas.microsoft.com/office/drawing/2014/main" id="{3C28BCED-0E3D-4133-BA01-78BEF853B4E7}"/>
              </a:ext>
            </a:extLst>
          </p:cNvPr>
          <p:cNvSpPr/>
          <p:nvPr/>
        </p:nvSpPr>
        <p:spPr>
          <a:xfrm>
            <a:off x="9677849" y="2573844"/>
            <a:ext cx="2440169" cy="44900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 </a:t>
            </a:r>
            <a:r>
              <a:rPr lang="en-US" err="1"/>
              <a:t>Nơi</a:t>
            </a:r>
            <a:r>
              <a:rPr lang="en-US"/>
              <a:t> </a:t>
            </a:r>
            <a:r>
              <a:rPr lang="en-US" err="1"/>
              <a:t>lưu</a:t>
            </a:r>
            <a:r>
              <a:rPr lang="en-US"/>
              <a:t> </a:t>
            </a:r>
            <a:r>
              <a:rPr lang="en-US" err="1"/>
              <a:t>trữ</a:t>
            </a:r>
            <a:r>
              <a:rPr lang="en-US"/>
              <a:t> </a:t>
            </a:r>
            <a:r>
              <a:rPr lang="en-US" err="1"/>
              <a:t>dự</a:t>
            </a:r>
            <a:r>
              <a:rPr lang="en-US"/>
              <a:t> </a:t>
            </a:r>
            <a:r>
              <a:rPr lang="en-US" err="1"/>
              <a:t>án</a:t>
            </a:r>
            <a:endParaRPr lang="en-US"/>
          </a:p>
        </p:txBody>
      </p:sp>
      <p:sp>
        <p:nvSpPr>
          <p:cNvPr id="12" name="Arrow: Up 11">
            <a:extLst>
              <a:ext uri="{FF2B5EF4-FFF2-40B4-BE49-F238E27FC236}">
                <a16:creationId xmlns:a16="http://schemas.microsoft.com/office/drawing/2014/main" id="{8F07D5A7-00A3-4E14-9C88-BAA74AB777A0}"/>
              </a:ext>
            </a:extLst>
          </p:cNvPr>
          <p:cNvSpPr/>
          <p:nvPr/>
        </p:nvSpPr>
        <p:spPr>
          <a:xfrm>
            <a:off x="4957852" y="3313591"/>
            <a:ext cx="328474" cy="49493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4</a:t>
            </a:r>
          </a:p>
        </p:txBody>
      </p:sp>
      <p:sp>
        <p:nvSpPr>
          <p:cNvPr id="13" name="Arrow: Down 12">
            <a:extLst>
              <a:ext uri="{FF2B5EF4-FFF2-40B4-BE49-F238E27FC236}">
                <a16:creationId xmlns:a16="http://schemas.microsoft.com/office/drawing/2014/main" id="{6AC8597B-5F38-41AA-9BF1-AA9BAD17EFDD}"/>
              </a:ext>
            </a:extLst>
          </p:cNvPr>
          <p:cNvSpPr/>
          <p:nvPr/>
        </p:nvSpPr>
        <p:spPr>
          <a:xfrm>
            <a:off x="8580268" y="5297146"/>
            <a:ext cx="435006" cy="8994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Tree>
    <p:extLst>
      <p:ext uri="{BB962C8B-B14F-4D97-AF65-F5344CB8AC3E}">
        <p14:creationId xmlns:p14="http://schemas.microsoft.com/office/powerpoint/2010/main" val="4907004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7" name="Content Placeholder 6">
            <a:extLst>
              <a:ext uri="{FF2B5EF4-FFF2-40B4-BE49-F238E27FC236}">
                <a16:creationId xmlns:a16="http://schemas.microsoft.com/office/drawing/2014/main" id="{C5F6F3B9-D60B-4903-86C4-6F8697974086}"/>
              </a:ext>
            </a:extLst>
          </p:cNvPr>
          <p:cNvPicPr>
            <a:picLocks noGrp="1" noChangeAspect="1"/>
          </p:cNvPicPr>
          <p:nvPr>
            <p:ph idx="1"/>
          </p:nvPr>
        </p:nvPicPr>
        <p:blipFill>
          <a:blip r:embed="rId2"/>
          <a:stretch>
            <a:fillRect/>
          </a:stretch>
        </p:blipFill>
        <p:spPr>
          <a:xfrm>
            <a:off x="2177779" y="1928350"/>
            <a:ext cx="7836442" cy="4195762"/>
          </a:xfrm>
        </p:spPr>
      </p:pic>
    </p:spTree>
    <p:extLst>
      <p:ext uri="{BB962C8B-B14F-4D97-AF65-F5344CB8AC3E}">
        <p14:creationId xmlns:p14="http://schemas.microsoft.com/office/powerpoint/2010/main" val="10128660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6" name="Content Placeholder 5">
            <a:extLst>
              <a:ext uri="{FF2B5EF4-FFF2-40B4-BE49-F238E27FC236}">
                <a16:creationId xmlns:a16="http://schemas.microsoft.com/office/drawing/2014/main" id="{4622B898-F681-43EA-BA93-1EF2A4C35588}"/>
              </a:ext>
            </a:extLst>
          </p:cNvPr>
          <p:cNvPicPr>
            <a:picLocks noGrp="1" noChangeAspect="1"/>
          </p:cNvPicPr>
          <p:nvPr>
            <p:ph idx="1"/>
          </p:nvPr>
        </p:nvPicPr>
        <p:blipFill>
          <a:blip r:embed="rId2"/>
          <a:stretch>
            <a:fillRect/>
          </a:stretch>
        </p:blipFill>
        <p:spPr>
          <a:xfrm>
            <a:off x="2170141" y="1853248"/>
            <a:ext cx="7851717" cy="4195762"/>
          </a:xfrm>
        </p:spPr>
      </p:pic>
    </p:spTree>
    <p:extLst>
      <p:ext uri="{BB962C8B-B14F-4D97-AF65-F5344CB8AC3E}">
        <p14:creationId xmlns:p14="http://schemas.microsoft.com/office/powerpoint/2010/main" val="1791055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7" name="Content Placeholder 6">
            <a:extLst>
              <a:ext uri="{FF2B5EF4-FFF2-40B4-BE49-F238E27FC236}">
                <a16:creationId xmlns:a16="http://schemas.microsoft.com/office/drawing/2014/main" id="{286810CE-477E-473F-A092-1432CD14007A}"/>
              </a:ext>
            </a:extLst>
          </p:cNvPr>
          <p:cNvPicPr>
            <a:picLocks noGrp="1" noChangeAspect="1"/>
          </p:cNvPicPr>
          <p:nvPr>
            <p:ph idx="1"/>
          </p:nvPr>
        </p:nvPicPr>
        <p:blipFill>
          <a:blip r:embed="rId2"/>
          <a:stretch>
            <a:fillRect/>
          </a:stretch>
        </p:blipFill>
        <p:spPr>
          <a:xfrm>
            <a:off x="2141166" y="1853248"/>
            <a:ext cx="7882449" cy="4195762"/>
          </a:xfrm>
        </p:spPr>
      </p:pic>
    </p:spTree>
    <p:extLst>
      <p:ext uri="{BB962C8B-B14F-4D97-AF65-F5344CB8AC3E}">
        <p14:creationId xmlns:p14="http://schemas.microsoft.com/office/powerpoint/2010/main" val="23880367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6" name="Content Placeholder 5">
            <a:extLst>
              <a:ext uri="{FF2B5EF4-FFF2-40B4-BE49-F238E27FC236}">
                <a16:creationId xmlns:a16="http://schemas.microsoft.com/office/drawing/2014/main" id="{BDA6B0A9-DCF8-461A-971A-B93BCBB449C8}"/>
              </a:ext>
            </a:extLst>
          </p:cNvPr>
          <p:cNvPicPr>
            <a:picLocks noGrp="1" noChangeAspect="1"/>
          </p:cNvPicPr>
          <p:nvPr>
            <p:ph idx="1"/>
          </p:nvPr>
        </p:nvPicPr>
        <p:blipFill>
          <a:blip r:embed="rId2"/>
          <a:stretch>
            <a:fillRect/>
          </a:stretch>
        </p:blipFill>
        <p:spPr>
          <a:xfrm>
            <a:off x="2173963" y="1853248"/>
            <a:ext cx="7844073" cy="4195762"/>
          </a:xfrm>
        </p:spPr>
      </p:pic>
    </p:spTree>
    <p:extLst>
      <p:ext uri="{BB962C8B-B14F-4D97-AF65-F5344CB8AC3E}">
        <p14:creationId xmlns:p14="http://schemas.microsoft.com/office/powerpoint/2010/main" val="23343667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2.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án</a:t>
            </a:r>
            <a:r>
              <a:rPr lang="en-US">
                <a:latin typeface="Arial" panose="020B0604020202020204" pitchFamily="34" charset="0"/>
                <a:cs typeface="Arial" panose="020B0604020202020204" pitchFamily="34" charset="0"/>
              </a:rPr>
              <a:t> Java (IntelliJ Idea)</a:t>
            </a:r>
          </a:p>
        </p:txBody>
      </p:sp>
      <p:pic>
        <p:nvPicPr>
          <p:cNvPr id="7" name="Content Placeholder 6">
            <a:extLst>
              <a:ext uri="{FF2B5EF4-FFF2-40B4-BE49-F238E27FC236}">
                <a16:creationId xmlns:a16="http://schemas.microsoft.com/office/drawing/2014/main" id="{A2C2B8B6-B257-4551-BCC1-D4AF77DDA663}"/>
              </a:ext>
            </a:extLst>
          </p:cNvPr>
          <p:cNvPicPr>
            <a:picLocks noGrp="1" noChangeAspect="1"/>
          </p:cNvPicPr>
          <p:nvPr>
            <p:ph idx="1"/>
          </p:nvPr>
        </p:nvPicPr>
        <p:blipFill>
          <a:blip r:embed="rId2"/>
          <a:stretch>
            <a:fillRect/>
          </a:stretch>
        </p:blipFill>
        <p:spPr>
          <a:xfrm>
            <a:off x="2141166" y="1853248"/>
            <a:ext cx="7844073" cy="4195762"/>
          </a:xfrm>
        </p:spPr>
      </p:pic>
    </p:spTree>
    <p:extLst>
      <p:ext uri="{BB962C8B-B14F-4D97-AF65-F5344CB8AC3E}">
        <p14:creationId xmlns:p14="http://schemas.microsoft.com/office/powerpoint/2010/main" val="2494272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3.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giản</a:t>
            </a:r>
            <a:r>
              <a:rPr lang="en-US">
                <a:latin typeface="Arial" panose="020B0604020202020204" pitchFamily="34" charset="0"/>
                <a:cs typeface="Arial" panose="020B0604020202020204" pitchFamily="34" charset="0"/>
              </a:rPr>
              <a:t> Hello World</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3.1. </a:t>
            </a:r>
            <a:r>
              <a:rPr lang="en-US" err="1">
                <a:latin typeface="Arial" panose="020B0604020202020204" pitchFamily="34" charset="0"/>
                <a:cs typeface="Arial" panose="020B0604020202020204" pitchFamily="34" charset="0"/>
              </a:rPr>
              <a:t>Viết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“Hello World!” ra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3.2. </a:t>
            </a:r>
            <a:r>
              <a:rPr lang="en-US" err="1">
                <a:latin typeface="Arial" panose="020B0604020202020204" pitchFamily="34" charset="0"/>
                <a:cs typeface="Arial" panose="020B0604020202020204" pitchFamily="34" charset="0"/>
              </a:rPr>
              <a:t>Chạy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14136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3.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giản</a:t>
            </a:r>
            <a:r>
              <a:rPr lang="en-US">
                <a:latin typeface="Arial" panose="020B0604020202020204" pitchFamily="34" charset="0"/>
                <a:cs typeface="Arial" panose="020B0604020202020204" pitchFamily="34" charset="0"/>
              </a:rPr>
              <a:t> Hello World</a:t>
            </a:r>
          </a:p>
        </p:txBody>
      </p:sp>
      <p:pic>
        <p:nvPicPr>
          <p:cNvPr id="6" name="Content Placeholder 5">
            <a:extLst>
              <a:ext uri="{FF2B5EF4-FFF2-40B4-BE49-F238E27FC236}">
                <a16:creationId xmlns:a16="http://schemas.microsoft.com/office/drawing/2014/main" id="{52FD3F62-02AD-4311-A232-7D9428686411}"/>
              </a:ext>
            </a:extLst>
          </p:cNvPr>
          <p:cNvPicPr>
            <a:picLocks noGrp="1" noChangeAspect="1"/>
          </p:cNvPicPr>
          <p:nvPr>
            <p:ph idx="1"/>
          </p:nvPr>
        </p:nvPicPr>
        <p:blipFill>
          <a:blip r:embed="rId2"/>
          <a:stretch>
            <a:fillRect/>
          </a:stretch>
        </p:blipFill>
        <p:spPr>
          <a:xfrm>
            <a:off x="2173963" y="2017127"/>
            <a:ext cx="7844073" cy="4195762"/>
          </a:xfrm>
        </p:spPr>
      </p:pic>
    </p:spTree>
    <p:extLst>
      <p:ext uri="{BB962C8B-B14F-4D97-AF65-F5344CB8AC3E}">
        <p14:creationId xmlns:p14="http://schemas.microsoft.com/office/powerpoint/2010/main" val="2110642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1.1.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a:t>
            </a:r>
          </a:p>
          <a:p>
            <a:r>
              <a:rPr lang="en-US">
                <a:latin typeface="Arial" panose="020B0604020202020204" pitchFamily="34" charset="0"/>
                <a:cs typeface="Arial" panose="020B0604020202020204" pitchFamily="34" charset="0"/>
              </a:rPr>
              <a:t>1.2.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nguồn</a:t>
            </a:r>
            <a:r>
              <a:rPr lang="en-US">
                <a:latin typeface="Arial" panose="020B0604020202020204" pitchFamily="34" charset="0"/>
                <a:cs typeface="Arial" panose="020B0604020202020204" pitchFamily="34" charset="0"/>
              </a:rPr>
              <a:t> Java</a:t>
            </a:r>
          </a:p>
          <a:p>
            <a:r>
              <a:rPr lang="en-US">
                <a:latin typeface="Arial" panose="020B0604020202020204" pitchFamily="34" charset="0"/>
                <a:cs typeface="Arial" panose="020B0604020202020204" pitchFamily="34" charset="0"/>
              </a:rPr>
              <a:t>1.3.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bytecode Java</a:t>
            </a:r>
          </a:p>
          <a:p>
            <a:r>
              <a:rPr lang="en-US">
                <a:latin typeface="Arial" panose="020B0604020202020204" pitchFamily="34" charset="0"/>
                <a:cs typeface="Arial" panose="020B0604020202020204" pitchFamily="34" charset="0"/>
              </a:rPr>
              <a:t>1.4.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JAR (Java Archive)</a:t>
            </a:r>
          </a:p>
        </p:txBody>
      </p:sp>
    </p:spTree>
    <p:extLst>
      <p:ext uri="{BB962C8B-B14F-4D97-AF65-F5344CB8AC3E}">
        <p14:creationId xmlns:p14="http://schemas.microsoft.com/office/powerpoint/2010/main" val="263406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3.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giản</a:t>
            </a:r>
            <a:r>
              <a:rPr lang="en-US">
                <a:latin typeface="Arial" panose="020B0604020202020204" pitchFamily="34" charset="0"/>
                <a:cs typeface="Arial" panose="020B0604020202020204" pitchFamily="34" charset="0"/>
              </a:rPr>
              <a:t> Hello World</a:t>
            </a:r>
          </a:p>
        </p:txBody>
      </p:sp>
      <p:pic>
        <p:nvPicPr>
          <p:cNvPr id="7" name="Content Placeholder 6">
            <a:extLst>
              <a:ext uri="{FF2B5EF4-FFF2-40B4-BE49-F238E27FC236}">
                <a16:creationId xmlns:a16="http://schemas.microsoft.com/office/drawing/2014/main" id="{BEB3BECC-E7D6-49F9-B19E-9190F07A481A}"/>
              </a:ext>
            </a:extLst>
          </p:cNvPr>
          <p:cNvPicPr>
            <a:picLocks noGrp="1" noChangeAspect="1"/>
          </p:cNvPicPr>
          <p:nvPr>
            <p:ph idx="1"/>
          </p:nvPr>
        </p:nvPicPr>
        <p:blipFill>
          <a:blip r:embed="rId2"/>
          <a:stretch>
            <a:fillRect/>
          </a:stretch>
        </p:blipFill>
        <p:spPr>
          <a:xfrm>
            <a:off x="2166311" y="2061516"/>
            <a:ext cx="7859378" cy="4195762"/>
          </a:xfrm>
        </p:spPr>
      </p:pic>
    </p:spTree>
    <p:extLst>
      <p:ext uri="{BB962C8B-B14F-4D97-AF65-F5344CB8AC3E}">
        <p14:creationId xmlns:p14="http://schemas.microsoft.com/office/powerpoint/2010/main" val="23851280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3.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giản</a:t>
            </a:r>
            <a:r>
              <a:rPr lang="en-US">
                <a:latin typeface="Arial" panose="020B0604020202020204" pitchFamily="34" charset="0"/>
                <a:cs typeface="Arial" panose="020B0604020202020204" pitchFamily="34" charset="0"/>
              </a:rPr>
              <a:t> Hello World</a:t>
            </a:r>
          </a:p>
        </p:txBody>
      </p:sp>
      <p:pic>
        <p:nvPicPr>
          <p:cNvPr id="6" name="Content Placeholder 5">
            <a:extLst>
              <a:ext uri="{FF2B5EF4-FFF2-40B4-BE49-F238E27FC236}">
                <a16:creationId xmlns:a16="http://schemas.microsoft.com/office/drawing/2014/main" id="{BE18A570-7696-47F4-812A-A06D2785D34B}"/>
              </a:ext>
            </a:extLst>
          </p:cNvPr>
          <p:cNvPicPr>
            <a:picLocks noGrp="1" noChangeAspect="1"/>
          </p:cNvPicPr>
          <p:nvPr>
            <p:ph idx="1"/>
          </p:nvPr>
        </p:nvPicPr>
        <p:blipFill>
          <a:blip r:embed="rId2"/>
          <a:stretch>
            <a:fillRect/>
          </a:stretch>
        </p:blipFill>
        <p:spPr>
          <a:xfrm>
            <a:off x="2199064" y="2043761"/>
            <a:ext cx="7793871" cy="4195762"/>
          </a:xfrm>
        </p:spPr>
      </p:pic>
    </p:spTree>
    <p:extLst>
      <p:ext uri="{BB962C8B-B14F-4D97-AF65-F5344CB8AC3E}">
        <p14:creationId xmlns:p14="http://schemas.microsoft.com/office/powerpoint/2010/main" val="7451960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 </a:t>
            </a:r>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4.1. Code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nằm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class.</a:t>
            </a:r>
          </a:p>
          <a:p>
            <a:r>
              <a:rPr lang="en-US">
                <a:latin typeface="Arial" panose="020B0604020202020204" pitchFamily="34" charset="0"/>
                <a:cs typeface="Arial" panose="020B0604020202020204" pitchFamily="34" charset="0"/>
              </a:rPr>
              <a:t>4.2.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hàm</a:t>
            </a:r>
            <a:r>
              <a:rPr lang="en-US">
                <a:latin typeface="Arial" panose="020B0604020202020204" pitchFamily="34" charset="0"/>
                <a:cs typeface="Arial" panose="020B0604020202020204" pitchFamily="34" charset="0"/>
              </a:rPr>
              <a:t> main.</a:t>
            </a:r>
          </a:p>
          <a:p>
            <a:r>
              <a:rPr lang="en-US">
                <a:latin typeface="Arial" panose="020B0604020202020204" pitchFamily="34" charset="0"/>
                <a:cs typeface="Arial" panose="020B0604020202020204" pitchFamily="34" charset="0"/>
              </a:rPr>
              <a:t>4.3.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chính</a:t>
            </a:r>
            <a:r>
              <a:rPr lang="en-US">
                <a:latin typeface="Arial" panose="020B0604020202020204" pitchFamily="34" charset="0"/>
                <a:cs typeface="Arial" panose="020B0604020202020204" pitchFamily="34" charset="0"/>
              </a:rPr>
              <a:t> (main class)</a:t>
            </a:r>
          </a:p>
          <a:p>
            <a:r>
              <a:rPr lang="en-US">
                <a:latin typeface="Arial" panose="020B0604020202020204" pitchFamily="34" charset="0"/>
                <a:cs typeface="Arial" panose="020B0604020202020204" pitchFamily="34" charset="0"/>
              </a:rPr>
              <a:t>4.4.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System.out.println</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4.5. Comment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4.6. Comment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khoảng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định</a:t>
            </a:r>
            <a:r>
              <a:rPr lang="en-US">
                <a:latin typeface="Arial" panose="020B0604020202020204" pitchFamily="34" charset="0"/>
                <a:cs typeface="Arial" panose="020B0604020202020204" pitchFamily="34" charset="0"/>
              </a:rPr>
              <a:t>.</a:t>
            </a:r>
          </a:p>
          <a:p>
            <a:r>
              <a:rPr lang="en-US">
                <a:latin typeface="Arial" panose="020B0604020202020204" pitchFamily="34" charset="0"/>
                <a:cs typeface="Arial" panose="020B0604020202020204" pitchFamily="34" charset="0"/>
              </a:rPr>
              <a:t>4.7.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thúc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bằng</a:t>
            </a:r>
            <a:r>
              <a:rPr lang="en-US">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043314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4.1. Code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nằm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class.</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Vì</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hướng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luồng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hoạt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động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dựa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a:t>
            </a:r>
            <a:r>
              <a:rPr lang="en-US">
                <a:latin typeface="Arial" panose="020B0604020202020204" pitchFamily="34" charset="0"/>
                <a:cs typeface="Arial" panose="020B0604020202020204" pitchFamily="34" charset="0"/>
              </a:rPr>
              <a:t> classes. </a:t>
            </a:r>
            <a:r>
              <a:rPr lang="en-US" err="1">
                <a:latin typeface="Arial" panose="020B0604020202020204" pitchFamily="34" charset="0"/>
                <a:cs typeface="Arial" panose="020B0604020202020204" pitchFamily="34" charset="0"/>
              </a:rPr>
              <a:t>Vì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vậy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nằm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class.</a:t>
            </a:r>
          </a:p>
        </p:txBody>
      </p:sp>
      <p:pic>
        <p:nvPicPr>
          <p:cNvPr id="5" name="Picture 4">
            <a:extLst>
              <a:ext uri="{FF2B5EF4-FFF2-40B4-BE49-F238E27FC236}">
                <a16:creationId xmlns:a16="http://schemas.microsoft.com/office/drawing/2014/main" id="{EA2D0912-6B35-455E-8472-D93538A4611C}"/>
              </a:ext>
            </a:extLst>
          </p:cNvPr>
          <p:cNvPicPr>
            <a:picLocks noChangeAspect="1"/>
          </p:cNvPicPr>
          <p:nvPr/>
        </p:nvPicPr>
        <p:blipFill>
          <a:blip r:embed="rId2"/>
          <a:stretch>
            <a:fillRect/>
          </a:stretch>
        </p:blipFill>
        <p:spPr>
          <a:xfrm>
            <a:off x="2675211" y="3429000"/>
            <a:ext cx="6841578" cy="2894105"/>
          </a:xfrm>
          <a:prstGeom prst="rect">
            <a:avLst/>
          </a:prstGeom>
        </p:spPr>
      </p:pic>
    </p:spTree>
    <p:extLst>
      <p:ext uri="{BB962C8B-B14F-4D97-AF65-F5344CB8AC3E}">
        <p14:creationId xmlns:p14="http://schemas.microsoft.com/office/powerpoint/2010/main" val="2621069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4.2.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hàm</a:t>
            </a:r>
            <a:r>
              <a:rPr lang="en-US">
                <a:latin typeface="Arial" panose="020B0604020202020204" pitchFamily="34" charset="0"/>
                <a:cs typeface="Arial" panose="020B0604020202020204" pitchFamily="34" charset="0"/>
              </a:rPr>
              <a:t> main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gọi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chạy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Tương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tự</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hàm</a:t>
            </a:r>
            <a:r>
              <a:rPr lang="en-US">
                <a:latin typeface="Arial" panose="020B0604020202020204" pitchFamily="34" charset="0"/>
                <a:cs typeface="Arial" panose="020B0604020202020204" pitchFamily="34" charset="0"/>
              </a:rPr>
              <a:t> main </a:t>
            </a:r>
            <a:r>
              <a:rPr lang="en-US" err="1">
                <a:latin typeface="Arial" panose="020B0604020202020204" pitchFamily="34" charset="0"/>
                <a:cs typeface="Arial" panose="020B0604020202020204" pitchFamily="34" charset="0"/>
              </a:rPr>
              <a:t>bên</a:t>
            </a:r>
            <a:r>
              <a:rPr lang="en-US">
                <a:latin typeface="Arial" panose="020B0604020202020204" pitchFamily="34" charset="0"/>
                <a:cs typeface="Arial" panose="020B0604020202020204" pitchFamily="34" charset="0"/>
              </a:rPr>
              <a:t> C++</a:t>
            </a:r>
          </a:p>
          <a:p>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E150B369-16A1-4206-9832-1D37A48B6D5A}"/>
              </a:ext>
            </a:extLst>
          </p:cNvPr>
          <p:cNvPicPr>
            <a:picLocks noChangeAspect="1"/>
          </p:cNvPicPr>
          <p:nvPr/>
        </p:nvPicPr>
        <p:blipFill>
          <a:blip r:embed="rId2"/>
          <a:stretch>
            <a:fillRect/>
          </a:stretch>
        </p:blipFill>
        <p:spPr>
          <a:xfrm>
            <a:off x="2488049" y="3718746"/>
            <a:ext cx="7215901" cy="2686536"/>
          </a:xfrm>
          <a:prstGeom prst="rect">
            <a:avLst/>
          </a:prstGeom>
        </p:spPr>
      </p:pic>
    </p:spTree>
    <p:extLst>
      <p:ext uri="{BB962C8B-B14F-4D97-AF65-F5344CB8AC3E}">
        <p14:creationId xmlns:p14="http://schemas.microsoft.com/office/powerpoint/2010/main" val="1901518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4.3.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chính</a:t>
            </a:r>
            <a:r>
              <a:rPr lang="en-US">
                <a:latin typeface="Arial" panose="020B0604020202020204" pitchFamily="34" charset="0"/>
                <a:cs typeface="Arial" panose="020B0604020202020204" pitchFamily="34" charset="0"/>
              </a:rPr>
              <a:t> (main class)</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lớp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hàm</a:t>
            </a:r>
            <a:r>
              <a:rPr lang="en-US">
                <a:latin typeface="Arial" panose="020B0604020202020204" pitchFamily="34" charset="0"/>
                <a:cs typeface="Arial" panose="020B0604020202020204" pitchFamily="34" charset="0"/>
              </a:rPr>
              <a:t> main.</a:t>
            </a:r>
          </a:p>
        </p:txBody>
      </p:sp>
      <p:pic>
        <p:nvPicPr>
          <p:cNvPr id="4" name="Picture 3">
            <a:extLst>
              <a:ext uri="{FF2B5EF4-FFF2-40B4-BE49-F238E27FC236}">
                <a16:creationId xmlns:a16="http://schemas.microsoft.com/office/drawing/2014/main" id="{8968EF7F-2CBB-4F47-9CD1-01041192D096}"/>
              </a:ext>
            </a:extLst>
          </p:cNvPr>
          <p:cNvPicPr>
            <a:picLocks noChangeAspect="1"/>
          </p:cNvPicPr>
          <p:nvPr/>
        </p:nvPicPr>
        <p:blipFill>
          <a:blip r:embed="rId2"/>
          <a:stretch>
            <a:fillRect/>
          </a:stretch>
        </p:blipFill>
        <p:spPr>
          <a:xfrm>
            <a:off x="2480300" y="3215935"/>
            <a:ext cx="7231400" cy="2732103"/>
          </a:xfrm>
          <a:prstGeom prst="rect">
            <a:avLst/>
          </a:prstGeom>
        </p:spPr>
      </p:pic>
    </p:spTree>
    <p:extLst>
      <p:ext uri="{BB962C8B-B14F-4D97-AF65-F5344CB8AC3E}">
        <p14:creationId xmlns:p14="http://schemas.microsoft.com/office/powerpoint/2010/main" val="938357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vi-VN">
                <a:latin typeface="Arial" panose="020B0604020202020204" pitchFamily="34" charset="0"/>
                <a:cs typeface="Arial" panose="020B0604020202020204" pitchFamily="34" charset="0"/>
              </a:rPr>
              <a:t>4.4. Phương thức xuất dữ liệu System.out.println()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hoặc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r>
              <a:rPr lang="en-US">
                <a:latin typeface="Arial" panose="020B0604020202020204" pitchFamily="34" charset="0"/>
                <a:cs typeface="Arial" panose="020B0604020202020204" pitchFamily="34" charset="0"/>
              </a:rPr>
              <a:t> ra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console.</a:t>
            </a:r>
          </a:p>
          <a:p>
            <a:r>
              <a:rPr lang="en-US" err="1">
                <a:latin typeface="Arial" panose="020B0604020202020204" pitchFamily="34" charset="0"/>
                <a:cs typeface="Arial" panose="020B0604020202020204" pitchFamily="34" charset="0"/>
              </a:rPr>
              <a:t>Ví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a:t>
            </a:r>
            <a:r>
              <a:rPr lang="en-US">
                <a:latin typeface="Arial" panose="020B0604020202020204" pitchFamily="34" charset="0"/>
                <a:cs typeface="Arial" panose="020B0604020202020204" pitchFamily="34" charset="0"/>
              </a:rPr>
              <a:t>: Ở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Hello World,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này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chữ</a:t>
            </a:r>
            <a:r>
              <a:rPr lang="en-US">
                <a:latin typeface="Arial" panose="020B0604020202020204" pitchFamily="34" charset="0"/>
                <a:cs typeface="Arial" panose="020B0604020202020204" pitchFamily="34" charset="0"/>
              </a:rPr>
              <a:t> “Hello World!” ra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console.</a:t>
            </a:r>
          </a:p>
        </p:txBody>
      </p:sp>
      <p:pic>
        <p:nvPicPr>
          <p:cNvPr id="5" name="Picture 4">
            <a:extLst>
              <a:ext uri="{FF2B5EF4-FFF2-40B4-BE49-F238E27FC236}">
                <a16:creationId xmlns:a16="http://schemas.microsoft.com/office/drawing/2014/main" id="{127A8626-B957-45C0-9FA1-183EC6C07581}"/>
              </a:ext>
            </a:extLst>
          </p:cNvPr>
          <p:cNvPicPr>
            <a:picLocks noChangeAspect="1"/>
          </p:cNvPicPr>
          <p:nvPr/>
        </p:nvPicPr>
        <p:blipFill>
          <a:blip r:embed="rId2"/>
          <a:stretch>
            <a:fillRect/>
          </a:stretch>
        </p:blipFill>
        <p:spPr>
          <a:xfrm>
            <a:off x="1843596" y="3754854"/>
            <a:ext cx="8504808" cy="4549186"/>
          </a:xfrm>
          <a:prstGeom prst="rect">
            <a:avLst/>
          </a:prstGeom>
        </p:spPr>
      </p:pic>
    </p:spTree>
    <p:extLst>
      <p:ext uri="{BB962C8B-B14F-4D97-AF65-F5344CB8AC3E}">
        <p14:creationId xmlns:p14="http://schemas.microsoft.com/office/powerpoint/2010/main" val="4202468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vi-VN">
                <a:latin typeface="Arial" panose="020B0604020202020204" pitchFamily="34" charset="0"/>
                <a:cs typeface="Arial" panose="020B0604020202020204" pitchFamily="34" charset="0"/>
              </a:rPr>
              <a:t>4.4. Phương thức xuất dữ liệu System.out.println()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bản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hoặc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thông</a:t>
            </a:r>
            <a:r>
              <a:rPr lang="en-US">
                <a:latin typeface="Arial" panose="020B0604020202020204" pitchFamily="34" charset="0"/>
                <a:cs typeface="Arial" panose="020B0604020202020204" pitchFamily="34" charset="0"/>
              </a:rPr>
              <a:t> tin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r>
              <a:rPr lang="en-US">
                <a:latin typeface="Arial" panose="020B0604020202020204" pitchFamily="34" charset="0"/>
                <a:cs typeface="Arial" panose="020B0604020202020204" pitchFamily="34" charset="0"/>
              </a:rPr>
              <a:t> ra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console.</a:t>
            </a:r>
          </a:p>
          <a:p>
            <a:r>
              <a:rPr lang="en-US" err="1">
                <a:latin typeface="Arial" panose="020B0604020202020204" pitchFamily="34" charset="0"/>
                <a:cs typeface="Arial" panose="020B0604020202020204" pitchFamily="34" charset="0"/>
              </a:rPr>
              <a:t>Ví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a:t>
            </a:r>
            <a:r>
              <a:rPr lang="en-US">
                <a:latin typeface="Arial" panose="020B0604020202020204" pitchFamily="34" charset="0"/>
                <a:cs typeface="Arial" panose="020B0604020202020204" pitchFamily="34" charset="0"/>
              </a:rPr>
              <a:t>: Ở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Hello World,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này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xuất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chữ</a:t>
            </a:r>
            <a:r>
              <a:rPr lang="en-US">
                <a:latin typeface="Arial" panose="020B0604020202020204" pitchFamily="34" charset="0"/>
                <a:cs typeface="Arial" panose="020B0604020202020204" pitchFamily="34" charset="0"/>
              </a:rPr>
              <a:t> “Hello World!” ra </a:t>
            </a:r>
            <a:r>
              <a:rPr lang="en-US" err="1">
                <a:latin typeface="Arial" panose="020B0604020202020204" pitchFamily="34" charset="0"/>
                <a:cs typeface="Arial" panose="020B0604020202020204" pitchFamily="34" charset="0"/>
              </a:rPr>
              <a:t>màn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hình</a:t>
            </a:r>
            <a:r>
              <a:rPr lang="en-US">
                <a:latin typeface="Arial" panose="020B0604020202020204" pitchFamily="34" charset="0"/>
                <a:cs typeface="Arial" panose="020B0604020202020204" pitchFamily="34" charset="0"/>
              </a:rPr>
              <a:t> console.</a:t>
            </a:r>
          </a:p>
        </p:txBody>
      </p:sp>
      <p:pic>
        <p:nvPicPr>
          <p:cNvPr id="8" name="Picture 7">
            <a:extLst>
              <a:ext uri="{FF2B5EF4-FFF2-40B4-BE49-F238E27FC236}">
                <a16:creationId xmlns:a16="http://schemas.microsoft.com/office/drawing/2014/main" id="{082AF31A-9F89-4FF0-B0C6-D0932C736AD1}"/>
              </a:ext>
            </a:extLst>
          </p:cNvPr>
          <p:cNvPicPr>
            <a:picLocks noChangeAspect="1"/>
          </p:cNvPicPr>
          <p:nvPr/>
        </p:nvPicPr>
        <p:blipFill>
          <a:blip r:embed="rId2"/>
          <a:stretch>
            <a:fillRect/>
          </a:stretch>
        </p:blipFill>
        <p:spPr>
          <a:xfrm>
            <a:off x="0" y="3868267"/>
            <a:ext cx="12192000" cy="2272971"/>
          </a:xfrm>
          <a:prstGeom prst="rect">
            <a:avLst/>
          </a:prstGeom>
        </p:spPr>
      </p:pic>
    </p:spTree>
    <p:extLst>
      <p:ext uri="{BB962C8B-B14F-4D97-AF65-F5344CB8AC3E}">
        <p14:creationId xmlns:p14="http://schemas.microsoft.com/office/powerpoint/2010/main" val="3694626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4.5. Comment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r>
              <a:rPr lang="en-US">
                <a:latin typeface="Arial" panose="020B0604020202020204" pitchFamily="34" charset="0"/>
                <a:cs typeface="Arial" panose="020B0604020202020204" pitchFamily="34" charset="0"/>
              </a:rPr>
              <a: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Bắt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cặp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dấu</a:t>
            </a:r>
            <a:r>
              <a:rPr lang="en-US">
                <a:latin typeface="Arial" panose="020B0604020202020204" pitchFamily="34" charset="0"/>
                <a:cs typeface="Arial" panose="020B0604020202020204" pitchFamily="34" charset="0"/>
              </a:rPr>
              <a:t> //</a:t>
            </a:r>
          </a:p>
          <a:p>
            <a:r>
              <a:rPr lang="en-US" b="1" err="1">
                <a:latin typeface="Arial" panose="020B0604020202020204" pitchFamily="34" charset="0"/>
                <a:cs typeface="Arial" panose="020B0604020202020204" pitchFamily="34" charset="0"/>
              </a:rPr>
              <a:t>Toàn</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bộ</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nội</a:t>
            </a:r>
            <a:r>
              <a:rPr lang="en-US" b="1">
                <a:latin typeface="Arial" panose="020B0604020202020204" pitchFamily="34" charset="0"/>
                <a:cs typeface="Arial" panose="020B0604020202020204" pitchFamily="34" charset="0"/>
              </a:rPr>
              <a:t> dung </a:t>
            </a:r>
            <a:r>
              <a:rPr lang="en-US" b="1" err="1">
                <a:latin typeface="Arial" panose="020B0604020202020204" pitchFamily="34" charset="0"/>
                <a:cs typeface="Arial" panose="020B0604020202020204" pitchFamily="34" charset="0"/>
              </a:rPr>
              <a:t>nằm</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sau</a:t>
            </a:r>
            <a:r>
              <a:rPr lang="en-US" b="1">
                <a:latin typeface="Arial" panose="020B0604020202020204" pitchFamily="34" charset="0"/>
                <a:cs typeface="Arial" panose="020B0604020202020204" pitchFamily="34" charset="0"/>
              </a:rPr>
              <a:t> // </a:t>
            </a:r>
            <a:r>
              <a:rPr lang="en-US" b="1" err="1">
                <a:latin typeface="Arial" panose="020B0604020202020204" pitchFamily="34" charset="0"/>
                <a:cs typeface="Arial" panose="020B0604020202020204" pitchFamily="34" charset="0"/>
              </a:rPr>
              <a:t>đều</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được</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xem</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là</a:t>
            </a:r>
            <a:r>
              <a:rPr lang="en-US" b="1">
                <a:latin typeface="Arial" panose="020B0604020202020204" pitchFamily="34" charset="0"/>
                <a:cs typeface="Arial" panose="020B0604020202020204" pitchFamily="34" charset="0"/>
              </a:rPr>
              <a:t> comment </a:t>
            </a:r>
            <a:r>
              <a:rPr lang="en-US" b="1" err="1">
                <a:latin typeface="Arial" panose="020B0604020202020204" pitchFamily="34" charset="0"/>
                <a:cs typeface="Arial" panose="020B0604020202020204" pitchFamily="34" charset="0"/>
              </a:rPr>
              <a:t>và</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sẽ</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bị</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bỏ</a:t>
            </a:r>
            <a:r>
              <a:rPr lang="en-US" b="1">
                <a:latin typeface="Arial" panose="020B0604020202020204" pitchFamily="34" charset="0"/>
                <a:cs typeface="Arial" panose="020B0604020202020204" pitchFamily="34" charset="0"/>
              </a:rPr>
              <a:t> qua </a:t>
            </a:r>
            <a:r>
              <a:rPr lang="en-US" b="1" err="1">
                <a:latin typeface="Arial" panose="020B0604020202020204" pitchFamily="34" charset="0"/>
                <a:cs typeface="Arial" panose="020B0604020202020204" pitchFamily="34" charset="0"/>
              </a:rPr>
              <a:t>trong</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quá</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trình</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thực</a:t>
            </a:r>
            <a:r>
              <a:rPr lang="en-US" b="1">
                <a:latin typeface="Arial" panose="020B0604020202020204" pitchFamily="34" charset="0"/>
                <a:cs typeface="Arial" panose="020B0604020202020204" pitchFamily="34" charset="0"/>
              </a:rPr>
              <a:t> </a:t>
            </a:r>
            <a:r>
              <a:rPr lang="en-US" b="1" err="1">
                <a:latin typeface="Arial" panose="020B0604020202020204" pitchFamily="34" charset="0"/>
                <a:cs typeface="Arial" panose="020B0604020202020204" pitchFamily="34" charset="0"/>
              </a:rPr>
              <a:t>thi</a:t>
            </a:r>
            <a:r>
              <a:rPr lang="en-US" b="1">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Thường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thời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vô</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hóa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những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muốn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a:t>
            </a:r>
            <a:r>
              <a:rPr lang="en-US">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59FF9E12-41B1-4DEA-9C97-514CE375229B}"/>
              </a:ext>
            </a:extLst>
          </p:cNvPr>
          <p:cNvPicPr>
            <a:picLocks noChangeAspect="1"/>
          </p:cNvPicPr>
          <p:nvPr/>
        </p:nvPicPr>
        <p:blipFill>
          <a:blip r:embed="rId2"/>
          <a:stretch>
            <a:fillRect/>
          </a:stretch>
        </p:blipFill>
        <p:spPr>
          <a:xfrm>
            <a:off x="2461065" y="4624055"/>
            <a:ext cx="5774813" cy="1824014"/>
          </a:xfrm>
          <a:prstGeom prst="rect">
            <a:avLst/>
          </a:prstGeom>
        </p:spPr>
      </p:pic>
    </p:spTree>
    <p:extLst>
      <p:ext uri="{BB962C8B-B14F-4D97-AF65-F5344CB8AC3E}">
        <p14:creationId xmlns:p14="http://schemas.microsoft.com/office/powerpoint/2010/main" val="3387345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4.6. Comment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khoảng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định</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Bắt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thúc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p>
          <a:p>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xuống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Toàn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bộ</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nội</a:t>
            </a:r>
            <a:r>
              <a:rPr lang="en-US">
                <a:latin typeface="Arial" panose="020B0604020202020204" pitchFamily="34" charset="0"/>
                <a:cs typeface="Arial" panose="020B0604020202020204" pitchFamily="34" charset="0"/>
              </a:rPr>
              <a:t> dung </a:t>
            </a:r>
            <a:r>
              <a:rPr lang="en-US" err="1">
                <a:latin typeface="Arial" panose="020B0604020202020204" pitchFamily="34" charset="0"/>
                <a:cs typeface="Arial" panose="020B0604020202020204" pitchFamily="34" charset="0"/>
              </a:rPr>
              <a:t>nằm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khoảng</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bỏ</a:t>
            </a:r>
            <a:r>
              <a:rPr lang="en-US">
                <a:latin typeface="Arial" panose="020B0604020202020204" pitchFamily="34" charset="0"/>
                <a:cs typeface="Arial" panose="020B0604020202020204" pitchFamily="34" charset="0"/>
              </a:rPr>
              <a:t> qua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quá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a:t>
            </a:r>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9ABB254F-449D-49ED-9155-137C50D1C3B4}"/>
              </a:ext>
            </a:extLst>
          </p:cNvPr>
          <p:cNvPicPr>
            <a:picLocks noChangeAspect="1"/>
          </p:cNvPicPr>
          <p:nvPr/>
        </p:nvPicPr>
        <p:blipFill>
          <a:blip r:embed="rId2"/>
          <a:stretch>
            <a:fillRect/>
          </a:stretch>
        </p:blipFill>
        <p:spPr>
          <a:xfrm>
            <a:off x="1862723" y="3754095"/>
            <a:ext cx="8466554" cy="2865368"/>
          </a:xfrm>
          <a:prstGeom prst="rect">
            <a:avLst/>
          </a:prstGeom>
        </p:spPr>
      </p:pic>
    </p:spTree>
    <p:extLst>
      <p:ext uri="{BB962C8B-B14F-4D97-AF65-F5344CB8AC3E}">
        <p14:creationId xmlns:p14="http://schemas.microsoft.com/office/powerpoint/2010/main" val="3386711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1.1.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a:t>
            </a:r>
          </a:p>
        </p:txBody>
      </p:sp>
      <p:pic>
        <p:nvPicPr>
          <p:cNvPr id="4" name="Picture 3">
            <a:extLst>
              <a:ext uri="{FF2B5EF4-FFF2-40B4-BE49-F238E27FC236}">
                <a16:creationId xmlns:a16="http://schemas.microsoft.com/office/drawing/2014/main" id="{9A0B11E0-A86D-4EE3-B2D2-42EC23E5CCA1}"/>
              </a:ext>
            </a:extLst>
          </p:cNvPr>
          <p:cNvPicPr>
            <a:picLocks noChangeAspect="1"/>
          </p:cNvPicPr>
          <p:nvPr/>
        </p:nvPicPr>
        <p:blipFill>
          <a:blip r:embed="rId2"/>
          <a:stretch>
            <a:fillRect/>
          </a:stretch>
        </p:blipFill>
        <p:spPr>
          <a:xfrm>
            <a:off x="4526436" y="2189020"/>
            <a:ext cx="6302495" cy="3528289"/>
          </a:xfrm>
          <a:prstGeom prst="rect">
            <a:avLst/>
          </a:prstGeom>
        </p:spPr>
      </p:pic>
      <p:sp>
        <p:nvSpPr>
          <p:cNvPr id="6" name="Content Placeholder 2">
            <a:extLst>
              <a:ext uri="{FF2B5EF4-FFF2-40B4-BE49-F238E27FC236}">
                <a16:creationId xmlns:a16="http://schemas.microsoft.com/office/drawing/2014/main" id="{3DD5E0C5-06DF-4ADD-AF67-91F18A4E9503}"/>
              </a:ext>
            </a:extLst>
          </p:cNvPr>
          <p:cNvSpPr>
            <a:spLocks noGrp="1"/>
          </p:cNvSpPr>
          <p:nvPr>
            <p:ph idx="1"/>
          </p:nvPr>
        </p:nvSpPr>
        <p:spPr>
          <a:xfrm>
            <a:off x="1103312" y="2052919"/>
            <a:ext cx="8946541" cy="1900246"/>
          </a:xfrm>
        </p:spPr>
        <p:txBody>
          <a:bodyPr/>
          <a:lstStyle/>
          <a:p>
            <a:r>
              <a:rPr lang="en-US" err="1">
                <a:latin typeface="Arial" panose="020B0604020202020204" pitchFamily="34" charset="0"/>
                <a:cs typeface="Arial" panose="020B0604020202020204" pitchFamily="34" charset="0"/>
              </a:rPr>
              <a:t>Hướng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tượng</a:t>
            </a:r>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Thực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môi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trường</a:t>
            </a:r>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Bảo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mật</a:t>
            </a:r>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Tính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toán</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872280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4.7.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thúc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bằng</a:t>
            </a:r>
            <a:r>
              <a:rPr lang="en-US">
                <a:latin typeface="Arial" panose="020B0604020202020204" pitchFamily="34" charset="0"/>
                <a:cs typeface="Arial" panose="020B0604020202020204" pitchFamily="34" charset="0"/>
              </a:rPr>
              <a:t> ;</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Mỗi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đều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thúc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dấu</a:t>
            </a:r>
            <a:r>
              <a:rPr lang="en-US">
                <a:latin typeface="Arial" panose="020B0604020202020204" pitchFamily="34" charset="0"/>
                <a:cs typeface="Arial" panose="020B0604020202020204" pitchFamily="34" charset="0"/>
              </a:rPr>
              <a:t> ;</a:t>
            </a:r>
          </a:p>
          <a:p>
            <a:r>
              <a:rPr lang="en-US" err="1">
                <a:latin typeface="Arial" panose="020B0604020202020204" pitchFamily="34" charset="0"/>
                <a:cs typeface="Arial" panose="020B0604020202020204" pitchFamily="34" charset="0"/>
              </a:rPr>
              <a:t>Dấu</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bắt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buộc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thúc</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gọi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hàm</a:t>
            </a:r>
            <a:r>
              <a:rPr lang="en-US">
                <a:latin typeface="Arial" panose="020B0604020202020204" pitchFamily="34" charset="0"/>
                <a:cs typeface="Arial" panose="020B0604020202020204" pitchFamily="34" charset="0"/>
              </a:rPr>
              <a:t> /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field, </a:t>
            </a:r>
            <a:r>
              <a:rPr lang="en-US" err="1">
                <a:latin typeface="Arial" panose="020B0604020202020204" pitchFamily="34" charset="0"/>
                <a:cs typeface="Arial" panose="020B0604020202020204" pitchFamily="34" charset="0"/>
              </a:rPr>
              <a:t>lệnh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thức</a:t>
            </a:r>
            <a:r>
              <a:rPr lang="en-US">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8627037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(variables)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5.1.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5.2.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5.3. </a:t>
            </a:r>
            <a:r>
              <a:rPr lang="en-US" err="1">
                <a:latin typeface="Arial" panose="020B0604020202020204" pitchFamily="34" charset="0"/>
                <a:cs typeface="Arial" panose="020B0604020202020204" pitchFamily="34" charset="0"/>
              </a:rPr>
              <a:t>Quy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đặt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chuẩn</a:t>
            </a:r>
            <a:r>
              <a:rPr lang="en-US">
                <a:latin typeface="Arial" panose="020B0604020202020204" pitchFamily="34" charset="0"/>
                <a:cs typeface="Arial" panose="020B0604020202020204" pitchFamily="34" charset="0"/>
              </a:rPr>
              <a:t> Java</a:t>
            </a:r>
          </a:p>
          <a:p>
            <a:r>
              <a:rPr lang="en-US">
                <a:latin typeface="Arial" panose="020B0604020202020204" pitchFamily="34" charset="0"/>
                <a:cs typeface="Arial" panose="020B0604020202020204" pitchFamily="34" charset="0"/>
              </a:rPr>
              <a:t>5.4. </a:t>
            </a:r>
            <a:r>
              <a:rPr lang="en-US" err="1">
                <a:latin typeface="Arial" panose="020B0604020202020204" pitchFamily="34" charset="0"/>
                <a:cs typeface="Arial" panose="020B0604020202020204" pitchFamily="34" charset="0"/>
              </a:rPr>
              <a:t>Gán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5.5. </a:t>
            </a:r>
            <a:r>
              <a:rPr lang="en-US" err="1">
                <a:latin typeface="Arial" panose="020B0604020202020204" pitchFamily="34" charset="0"/>
                <a:cs typeface="Arial" panose="020B0604020202020204" pitchFamily="34" charset="0"/>
              </a:rPr>
              <a:t>Hằng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số</a:t>
            </a:r>
            <a:r>
              <a:rPr lang="en-US">
                <a:latin typeface="Arial" panose="020B0604020202020204" pitchFamily="34" charset="0"/>
                <a:cs typeface="Arial" panose="020B0604020202020204" pitchFamily="34" charset="0"/>
              </a:rPr>
              <a:t> (Constants)</a:t>
            </a:r>
          </a:p>
          <a:p>
            <a:r>
              <a:rPr lang="en-US">
                <a:latin typeface="Arial" panose="020B0604020202020204" pitchFamily="34" charset="0"/>
                <a:cs typeface="Arial" panose="020B0604020202020204" pitchFamily="34" charset="0"/>
              </a:rPr>
              <a:t>5.6. </a:t>
            </a:r>
            <a:r>
              <a:rPr lang="en-US" err="1">
                <a:latin typeface="Arial" panose="020B0604020202020204" pitchFamily="34" charset="0"/>
                <a:cs typeface="Arial" panose="020B0604020202020204" pitchFamily="34" charset="0"/>
              </a:rPr>
              <a:t>Phạm</a:t>
            </a:r>
            <a:r>
              <a:rPr lang="en-US">
                <a:latin typeface="Arial" panose="020B0604020202020204" pitchFamily="34" charset="0"/>
                <a:cs typeface="Arial" panose="020B0604020202020204" pitchFamily="34" charset="0"/>
              </a:rPr>
              <a:t> vi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5.7.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139773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5.1.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 &lt;</a:t>
            </a:r>
            <a:r>
              <a:rPr lang="en-US" err="1">
                <a:latin typeface="Arial" panose="020B0604020202020204" pitchFamily="34" charset="0"/>
                <a:cs typeface="Arial" panose="020B0604020202020204" pitchFamily="34" charset="0"/>
              </a:rPr>
              <a:t>Kiểu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r>
              <a:rPr lang="en-US">
                <a:latin typeface="Arial" panose="020B0604020202020204" pitchFamily="34" charset="0"/>
                <a:cs typeface="Arial" panose="020B0604020202020204" pitchFamily="34" charset="0"/>
              </a:rPr>
              <a:t>&gt; &lt;</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&gt; = &lt;</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&gt;</a:t>
            </a:r>
          </a:p>
          <a:p>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đặt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chuẩn</a:t>
            </a:r>
            <a:r>
              <a:rPr lang="en-US">
                <a:latin typeface="Arial" panose="020B0604020202020204" pitchFamily="34" charset="0"/>
                <a:cs typeface="Arial" panose="020B0604020202020204" pitchFamily="34" charset="0"/>
              </a:rPr>
              <a:t> Java</a:t>
            </a:r>
          </a:p>
          <a:p>
            <a:r>
              <a:rPr lang="en-US">
                <a:latin typeface="Arial" panose="020B0604020202020204" pitchFamily="34" charset="0"/>
                <a:cs typeface="Arial" panose="020B0604020202020204" pitchFamily="34" charset="0"/>
              </a:rPr>
              <a:t>Tên biến, phương thức, … trong Java có phân biệt chữ hoa / thường</a:t>
            </a:r>
          </a:p>
        </p:txBody>
      </p:sp>
      <p:pic>
        <p:nvPicPr>
          <p:cNvPr id="5" name="Picture 4">
            <a:extLst>
              <a:ext uri="{FF2B5EF4-FFF2-40B4-BE49-F238E27FC236}">
                <a16:creationId xmlns:a16="http://schemas.microsoft.com/office/drawing/2014/main" id="{81FD2D51-ED5C-4F31-BC7A-C34CFE1CDFBA}"/>
              </a:ext>
            </a:extLst>
          </p:cNvPr>
          <p:cNvPicPr>
            <a:picLocks noChangeAspect="1"/>
          </p:cNvPicPr>
          <p:nvPr/>
        </p:nvPicPr>
        <p:blipFill>
          <a:blip r:embed="rId2"/>
          <a:stretch>
            <a:fillRect/>
          </a:stretch>
        </p:blipFill>
        <p:spPr>
          <a:xfrm>
            <a:off x="1395717" y="3636593"/>
            <a:ext cx="9400566" cy="2385874"/>
          </a:xfrm>
          <a:prstGeom prst="rect">
            <a:avLst/>
          </a:prstGeom>
        </p:spPr>
      </p:pic>
    </p:spTree>
    <p:extLst>
      <p:ext uri="{BB962C8B-B14F-4D97-AF65-F5344CB8AC3E}">
        <p14:creationId xmlns:p14="http://schemas.microsoft.com/office/powerpoint/2010/main" val="297256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5.2.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dòng</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551656" y="1759955"/>
            <a:ext cx="11088688" cy="4195481"/>
          </a:xfrm>
        </p:spPr>
        <p:txBody>
          <a:bodyPr/>
          <a:lstStyle/>
          <a:p>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 &lt;</a:t>
            </a:r>
            <a:r>
              <a:rPr lang="en-US" err="1">
                <a:latin typeface="Arial" panose="020B0604020202020204" pitchFamily="34" charset="0"/>
                <a:cs typeface="Arial" panose="020B0604020202020204" pitchFamily="34" charset="0"/>
              </a:rPr>
              <a:t>Kiểu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r>
              <a:rPr lang="en-US">
                <a:latin typeface="Arial" panose="020B0604020202020204" pitchFamily="34" charset="0"/>
                <a:cs typeface="Arial" panose="020B0604020202020204" pitchFamily="34" charset="0"/>
              </a:rPr>
              <a:t>&gt; &lt;</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1&gt; = &lt;</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1&gt;, &lt;</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2&gt; = &lt;</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2&gt;, … ;</a:t>
            </a:r>
          </a:p>
        </p:txBody>
      </p:sp>
      <p:pic>
        <p:nvPicPr>
          <p:cNvPr id="5" name="Picture 4">
            <a:extLst>
              <a:ext uri="{FF2B5EF4-FFF2-40B4-BE49-F238E27FC236}">
                <a16:creationId xmlns:a16="http://schemas.microsoft.com/office/drawing/2014/main" id="{E7B396BC-B366-4DF3-88E8-F3F35347996A}"/>
              </a:ext>
            </a:extLst>
          </p:cNvPr>
          <p:cNvPicPr>
            <a:picLocks noChangeAspect="1"/>
          </p:cNvPicPr>
          <p:nvPr/>
        </p:nvPicPr>
        <p:blipFill>
          <a:blip r:embed="rId2"/>
          <a:stretch>
            <a:fillRect/>
          </a:stretch>
        </p:blipFill>
        <p:spPr>
          <a:xfrm>
            <a:off x="2078923" y="3222204"/>
            <a:ext cx="8034154" cy="2526321"/>
          </a:xfrm>
          <a:prstGeom prst="rect">
            <a:avLst/>
          </a:prstGeom>
        </p:spPr>
      </p:pic>
    </p:spTree>
    <p:extLst>
      <p:ext uri="{BB962C8B-B14F-4D97-AF65-F5344CB8AC3E}">
        <p14:creationId xmlns:p14="http://schemas.microsoft.com/office/powerpoint/2010/main" val="8908460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5.3. </a:t>
            </a:r>
            <a:r>
              <a:rPr lang="en-US" err="1">
                <a:latin typeface="Arial" panose="020B0604020202020204" pitchFamily="34" charset="0"/>
                <a:cs typeface="Arial" panose="020B0604020202020204" pitchFamily="34" charset="0"/>
              </a:rPr>
              <a:t>Quy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luật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đặt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theo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chuẩn</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keyword. (Keyword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if, for, private, public, final, …)</a:t>
            </a:r>
          </a:p>
          <a:p>
            <a:r>
              <a:rPr lang="en-US" err="1">
                <a:latin typeface="Arial" panose="020B0604020202020204" pitchFamily="34" charset="0"/>
                <a:cs typeface="Arial" panose="020B0604020202020204" pitchFamily="34" charset="0"/>
              </a:rPr>
              <a:t>Chữ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thường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mỗi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đầu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viết</a:t>
            </a:r>
            <a:r>
              <a:rPr lang="en-US">
                <a:latin typeface="Arial" panose="020B0604020202020204" pitchFamily="34" charset="0"/>
                <a:cs typeface="Arial" panose="020B0604020202020204" pitchFamily="34" charset="0"/>
              </a:rPr>
              <a:t> in </a:t>
            </a:r>
            <a:r>
              <a:rPr lang="en-US" err="1">
                <a:latin typeface="Arial" panose="020B0604020202020204" pitchFamily="34" charset="0"/>
                <a:cs typeface="Arial" panose="020B0604020202020204" pitchFamily="34" charset="0"/>
              </a:rPr>
              <a:t>hoa</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khác</a:t>
            </a:r>
            <a:r>
              <a:rPr lang="en-US">
                <a:latin typeface="Arial" panose="020B0604020202020204" pitchFamily="34" charset="0"/>
                <a:cs typeface="Arial" panose="020B0604020202020204" pitchFamily="34" charset="0"/>
              </a:rPr>
              <a:t>. </a:t>
            </a:r>
          </a:p>
          <a:p>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ý </a:t>
            </a:r>
            <a:r>
              <a:rPr lang="en-US" err="1">
                <a:latin typeface="Arial" panose="020B0604020202020204" pitchFamily="34" charset="0"/>
                <a:cs typeface="Arial" panose="020B0604020202020204" pitchFamily="34" charset="0"/>
              </a:rPr>
              <a:t>nghĩa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tránh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đặt</a:t>
            </a:r>
            <a:r>
              <a:rPr lang="en-US">
                <a:latin typeface="Arial" panose="020B0604020202020204" pitchFamily="34" charset="0"/>
                <a:cs typeface="Arial" panose="020B0604020202020204" pitchFamily="34" charset="0"/>
              </a:rPr>
              <a:t>: a, b, c, a1, …</a:t>
            </a:r>
          </a:p>
          <a:p>
            <a:r>
              <a:rPr lang="en-US">
                <a:latin typeface="Arial" panose="020B0604020202020204" pitchFamily="34" charset="0"/>
                <a:cs typeface="Arial" panose="020B0604020202020204" pitchFamily="34" charset="0"/>
              </a:rPr>
              <a:t>Chỉ có thể bắt đầu với bất kỳ chữ cái nào hoặc dấu _</a:t>
            </a:r>
          </a:p>
          <a:p>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831865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5.4. </a:t>
            </a:r>
            <a:r>
              <a:rPr lang="en-US" err="1">
                <a:latin typeface="Arial" panose="020B0604020202020204" pitchFamily="34" charset="0"/>
                <a:cs typeface="Arial" panose="020B0604020202020204" pitchFamily="34" charset="0"/>
              </a:rPr>
              <a:t>Gán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 &lt;</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&gt; = &lt;</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&gt;</a:t>
            </a:r>
          </a:p>
          <a:p>
            <a:r>
              <a:rPr lang="en-US" err="1">
                <a:latin typeface="Arial" panose="020B0604020202020204" pitchFamily="34" charset="0"/>
                <a:cs typeface="Arial" panose="020B0604020202020204" pitchFamily="34" charset="0"/>
              </a:rPr>
              <a:t>Điều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kiện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khởi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trước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nếu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gây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lỗi</a:t>
            </a:r>
            <a:r>
              <a:rPr lang="en-US">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2C207EB2-BE70-4F3E-BD1A-9AD8BF3EDAE3}"/>
              </a:ext>
            </a:extLst>
          </p:cNvPr>
          <p:cNvPicPr>
            <a:picLocks noChangeAspect="1"/>
          </p:cNvPicPr>
          <p:nvPr/>
        </p:nvPicPr>
        <p:blipFill>
          <a:blip r:embed="rId2"/>
          <a:stretch>
            <a:fillRect/>
          </a:stretch>
        </p:blipFill>
        <p:spPr>
          <a:xfrm>
            <a:off x="2283633" y="3429000"/>
            <a:ext cx="7624734" cy="2869524"/>
          </a:xfrm>
          <a:prstGeom prst="rect">
            <a:avLst/>
          </a:prstGeom>
        </p:spPr>
      </p:pic>
    </p:spTree>
    <p:extLst>
      <p:ext uri="{BB962C8B-B14F-4D97-AF65-F5344CB8AC3E}">
        <p14:creationId xmlns:p14="http://schemas.microsoft.com/office/powerpoint/2010/main" val="39302862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5.5. </a:t>
            </a:r>
            <a:r>
              <a:rPr lang="en-US" err="1">
                <a:latin typeface="Arial" panose="020B0604020202020204" pitchFamily="34" charset="0"/>
                <a:cs typeface="Arial" panose="020B0604020202020204" pitchFamily="34" charset="0"/>
              </a:rPr>
              <a:t>Hằng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số</a:t>
            </a:r>
            <a:r>
              <a:rPr lang="en-US">
                <a:latin typeface="Arial" panose="020B0604020202020204" pitchFamily="34" charset="0"/>
                <a:cs typeface="Arial" panose="020B0604020202020204" pitchFamily="34" charset="0"/>
              </a:rPr>
              <a:t> (Constants)</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Cú</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pháp</a:t>
            </a:r>
            <a:r>
              <a:rPr lang="en-US">
                <a:latin typeface="Arial" panose="020B0604020202020204" pitchFamily="34" charset="0"/>
                <a:cs typeface="Arial" panose="020B0604020202020204" pitchFamily="34" charset="0"/>
              </a:rPr>
              <a:t>: final &lt;</a:t>
            </a:r>
            <a:r>
              <a:rPr lang="en-US" err="1">
                <a:latin typeface="Arial" panose="020B0604020202020204" pitchFamily="34" charset="0"/>
                <a:cs typeface="Arial" panose="020B0604020202020204" pitchFamily="34" charset="0"/>
              </a:rPr>
              <a:t>Kiểu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liệu</a:t>
            </a:r>
            <a:r>
              <a:rPr lang="en-US">
                <a:latin typeface="Arial" panose="020B0604020202020204" pitchFamily="34" charset="0"/>
                <a:cs typeface="Arial" panose="020B0604020202020204" pitchFamily="34" charset="0"/>
              </a:rPr>
              <a:t>&gt; &lt;</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&gt; = &lt;</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&gt;</a:t>
            </a:r>
          </a:p>
          <a:p>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số</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sau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sẽ</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gán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nữa</a:t>
            </a:r>
            <a:r>
              <a:rPr lang="en-US">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FF7FCB41-26D7-4663-AA2F-4EA00D9FC658}"/>
              </a:ext>
            </a:extLst>
          </p:cNvPr>
          <p:cNvPicPr>
            <a:picLocks noChangeAspect="1"/>
          </p:cNvPicPr>
          <p:nvPr/>
        </p:nvPicPr>
        <p:blipFill>
          <a:blip r:embed="rId2"/>
          <a:stretch>
            <a:fillRect/>
          </a:stretch>
        </p:blipFill>
        <p:spPr>
          <a:xfrm>
            <a:off x="2999599" y="3429000"/>
            <a:ext cx="6192801" cy="3140988"/>
          </a:xfrm>
          <a:prstGeom prst="rect">
            <a:avLst/>
          </a:prstGeom>
        </p:spPr>
      </p:pic>
    </p:spTree>
    <p:extLst>
      <p:ext uri="{BB962C8B-B14F-4D97-AF65-F5344CB8AC3E}">
        <p14:creationId xmlns:p14="http://schemas.microsoft.com/office/powerpoint/2010/main" val="16672090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5.6. </a:t>
            </a:r>
            <a:r>
              <a:rPr lang="en-US" err="1">
                <a:latin typeface="Arial" panose="020B0604020202020204" pitchFamily="34" charset="0"/>
                <a:cs typeface="Arial" panose="020B0604020202020204" pitchFamily="34" charset="0"/>
              </a:rPr>
              <a:t>Phạm</a:t>
            </a:r>
            <a:r>
              <a:rPr lang="en-US">
                <a:latin typeface="Arial" panose="020B0604020202020204" pitchFamily="34" charset="0"/>
                <a:cs typeface="Arial" panose="020B0604020202020204" pitchFamily="34" charset="0"/>
              </a:rPr>
              <a:t> vi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tồn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trước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Hay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nói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khác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sau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Trước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báo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ngoài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ở </a:t>
            </a:r>
            <a:r>
              <a:rPr lang="en-US" err="1">
                <a:latin typeface="Arial" panose="020B0604020202020204" pitchFamily="34" charset="0"/>
                <a:cs typeface="Arial" panose="020B0604020202020204" pitchFamily="34" charset="0"/>
              </a:rPr>
              <a:t>khối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không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ở </a:t>
            </a:r>
            <a:r>
              <a:rPr lang="en-US" err="1">
                <a:latin typeface="Arial" panose="020B0604020202020204" pitchFamily="34" charset="0"/>
                <a:cs typeface="Arial" panose="020B0604020202020204" pitchFamily="34" charset="0"/>
              </a:rPr>
              <a:t>khối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ngoài</a:t>
            </a:r>
            <a:r>
              <a:rPr lang="en-US">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62931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5.6. </a:t>
            </a:r>
            <a:r>
              <a:rPr lang="en-US" err="1">
                <a:latin typeface="Arial" panose="020B0604020202020204" pitchFamily="34" charset="0"/>
                <a:cs typeface="Arial" panose="020B0604020202020204" pitchFamily="34" charset="0"/>
              </a:rPr>
              <a:t>Phạm</a:t>
            </a:r>
            <a:r>
              <a:rPr lang="en-US">
                <a:latin typeface="Arial" panose="020B0604020202020204" pitchFamily="34" charset="0"/>
                <a:cs typeface="Arial" panose="020B0604020202020204" pitchFamily="34" charset="0"/>
              </a:rPr>
              <a:t> vi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pic>
        <p:nvPicPr>
          <p:cNvPr id="9" name="Content Placeholder 8">
            <a:extLst>
              <a:ext uri="{FF2B5EF4-FFF2-40B4-BE49-F238E27FC236}">
                <a16:creationId xmlns:a16="http://schemas.microsoft.com/office/drawing/2014/main" id="{93E29491-0CFB-45B9-9CCF-2745077A4BD7}"/>
              </a:ext>
            </a:extLst>
          </p:cNvPr>
          <p:cNvPicPr>
            <a:picLocks noGrp="1" noChangeAspect="1"/>
          </p:cNvPicPr>
          <p:nvPr>
            <p:ph idx="1"/>
          </p:nvPr>
        </p:nvPicPr>
        <p:blipFill>
          <a:blip r:embed="rId2"/>
          <a:stretch>
            <a:fillRect/>
          </a:stretch>
        </p:blipFill>
        <p:spPr>
          <a:xfrm>
            <a:off x="2996829" y="1600446"/>
            <a:ext cx="6198341" cy="4958673"/>
          </a:xfrm>
        </p:spPr>
      </p:pic>
    </p:spTree>
    <p:extLst>
      <p:ext uri="{BB962C8B-B14F-4D97-AF65-F5344CB8AC3E}">
        <p14:creationId xmlns:p14="http://schemas.microsoft.com/office/powerpoint/2010/main" val="5961474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5.7. </a:t>
            </a:r>
            <a:r>
              <a:rPr lang="en-US" err="1">
                <a:latin typeface="Arial" panose="020B0604020202020204" pitchFamily="34" charset="0"/>
                <a:cs typeface="Arial" panose="020B0604020202020204" pitchFamily="34" charset="0"/>
              </a:rPr>
              <a:t>Sử</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dụng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biến</a:t>
            </a:r>
            <a:endParaRPr lang="en-US">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Biến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cái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biệt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danh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giá</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trị</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nào</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a:t>
            </a:r>
            <a:r>
              <a:rPr lang="en-US">
                <a:latin typeface="Arial" panose="020B0604020202020204" pitchFamily="34" charset="0"/>
                <a:cs typeface="Arial" panose="020B0604020202020204" pitchFamily="34" charset="0"/>
              </a:rPr>
              <a:t>. Vì vậy, khi cần dùng giá trị của biến, ta gọi thẳng tên biến.</a:t>
            </a:r>
          </a:p>
          <a:p>
            <a:r>
              <a:rPr lang="en-US">
                <a:latin typeface="Arial" panose="020B0604020202020204" pitchFamily="34" charset="0"/>
                <a:cs typeface="Arial" panose="020B0604020202020204" pitchFamily="34" charset="0"/>
              </a:rPr>
              <a:t>Ví dụ: Sử dụng biến làm tham số gọi phương thức.</a:t>
            </a:r>
          </a:p>
        </p:txBody>
      </p:sp>
      <p:pic>
        <p:nvPicPr>
          <p:cNvPr id="5" name="Picture 4">
            <a:extLst>
              <a:ext uri="{FF2B5EF4-FFF2-40B4-BE49-F238E27FC236}">
                <a16:creationId xmlns:a16="http://schemas.microsoft.com/office/drawing/2014/main" id="{009601BD-E62B-4695-87B7-D54EC98C15EA}"/>
              </a:ext>
            </a:extLst>
          </p:cNvPr>
          <p:cNvPicPr>
            <a:picLocks noChangeAspect="1"/>
          </p:cNvPicPr>
          <p:nvPr/>
        </p:nvPicPr>
        <p:blipFill>
          <a:blip r:embed="rId2"/>
          <a:stretch>
            <a:fillRect/>
          </a:stretch>
        </p:blipFill>
        <p:spPr>
          <a:xfrm>
            <a:off x="2593737" y="3257653"/>
            <a:ext cx="6569370" cy="2619366"/>
          </a:xfrm>
          <a:prstGeom prst="rect">
            <a:avLst/>
          </a:prstGeom>
        </p:spPr>
      </p:pic>
    </p:spTree>
    <p:extLst>
      <p:ext uri="{BB962C8B-B14F-4D97-AF65-F5344CB8AC3E}">
        <p14:creationId xmlns:p14="http://schemas.microsoft.com/office/powerpoint/2010/main" val="2387603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1.1. </a:t>
            </a:r>
            <a:r>
              <a:rPr lang="en-US" err="1">
                <a:latin typeface="Arial" panose="020B0604020202020204" pitchFamily="34" charset="0"/>
                <a:cs typeface="Arial" panose="020B0604020202020204" pitchFamily="34" charset="0"/>
              </a:rPr>
              <a:t>Giới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thiệu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về</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a:t>
            </a:r>
          </a:p>
        </p:txBody>
      </p:sp>
      <p:sp>
        <p:nvSpPr>
          <p:cNvPr id="7" name="AutoShape 2" descr="What is the Role of JVM? And 5 Important JVM Options for Java ...">
            <a:extLst>
              <a:ext uri="{FF2B5EF4-FFF2-40B4-BE49-F238E27FC236}">
                <a16:creationId xmlns:a16="http://schemas.microsoft.com/office/drawing/2014/main" id="{6F530D8C-C343-4FDF-A550-F9B83E2E916B}"/>
              </a:ext>
            </a:extLst>
          </p:cNvPr>
          <p:cNvSpPr>
            <a:spLocks noChangeAspect="1" noChangeArrowheads="1"/>
          </p:cNvSpPr>
          <p:nvPr/>
        </p:nvSpPr>
        <p:spPr bwMode="auto">
          <a:xfrm>
            <a:off x="5943600" y="3276600"/>
            <a:ext cx="2596718" cy="259671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a:extLst>
              <a:ext uri="{FF2B5EF4-FFF2-40B4-BE49-F238E27FC236}">
                <a16:creationId xmlns:a16="http://schemas.microsoft.com/office/drawing/2014/main" id="{751222AB-AED8-4494-949D-DA4ABDDF607A}"/>
              </a:ext>
            </a:extLst>
          </p:cNvPr>
          <p:cNvPicPr>
            <a:picLocks noChangeAspect="1"/>
          </p:cNvPicPr>
          <p:nvPr/>
        </p:nvPicPr>
        <p:blipFill>
          <a:blip r:embed="rId2"/>
          <a:stretch>
            <a:fillRect/>
          </a:stretch>
        </p:blipFill>
        <p:spPr>
          <a:xfrm>
            <a:off x="869972" y="2734479"/>
            <a:ext cx="4961881" cy="2596718"/>
          </a:xfrm>
          <a:prstGeom prst="rect">
            <a:avLst/>
          </a:prstGeom>
        </p:spPr>
      </p:pic>
      <p:pic>
        <p:nvPicPr>
          <p:cNvPr id="9" name="Picture 8">
            <a:extLst>
              <a:ext uri="{FF2B5EF4-FFF2-40B4-BE49-F238E27FC236}">
                <a16:creationId xmlns:a16="http://schemas.microsoft.com/office/drawing/2014/main" id="{FAA5F87E-0FF0-49A4-A95D-3E58E0554464}"/>
              </a:ext>
            </a:extLst>
          </p:cNvPr>
          <p:cNvPicPr>
            <a:picLocks noChangeAspect="1"/>
          </p:cNvPicPr>
          <p:nvPr/>
        </p:nvPicPr>
        <p:blipFill>
          <a:blip r:embed="rId3"/>
          <a:stretch>
            <a:fillRect/>
          </a:stretch>
        </p:blipFill>
        <p:spPr>
          <a:xfrm>
            <a:off x="7027583" y="3607741"/>
            <a:ext cx="3248964" cy="850194"/>
          </a:xfrm>
          <a:prstGeom prst="rect">
            <a:avLst/>
          </a:prstGeom>
        </p:spPr>
      </p:pic>
    </p:spTree>
    <p:extLst>
      <p:ext uri="{BB962C8B-B14F-4D97-AF65-F5344CB8AC3E}">
        <p14:creationId xmlns:p14="http://schemas.microsoft.com/office/powerpoint/2010/main" val="1354635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 Các kiểu dữ liệu cơ bản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6.1. Các kiểu dữ liệu thuần trong Java</a:t>
            </a:r>
          </a:p>
          <a:p>
            <a:r>
              <a:rPr lang="en-US">
                <a:latin typeface="Arial" panose="020B0604020202020204" pitchFamily="34" charset="0"/>
                <a:cs typeface="Arial" panose="020B0604020202020204" pitchFamily="34" charset="0"/>
              </a:rPr>
              <a:t>6.1.1. Số nguyên</a:t>
            </a:r>
          </a:p>
          <a:p>
            <a:r>
              <a:rPr lang="en-US">
                <a:latin typeface="Arial" panose="020B0604020202020204" pitchFamily="34" charset="0"/>
                <a:cs typeface="Arial" panose="020B0604020202020204" pitchFamily="34" charset="0"/>
              </a:rPr>
              <a:t>6.1.2. Số thực</a:t>
            </a:r>
          </a:p>
          <a:p>
            <a:r>
              <a:rPr lang="en-US">
                <a:latin typeface="Arial" panose="020B0604020202020204" pitchFamily="34" charset="0"/>
                <a:cs typeface="Arial" panose="020B0604020202020204" pitchFamily="34" charset="0"/>
              </a:rPr>
              <a:t>6.1.3. Ký tự</a:t>
            </a:r>
          </a:p>
          <a:p>
            <a:r>
              <a:rPr lang="en-US">
                <a:latin typeface="Arial" panose="020B0604020202020204" pitchFamily="34" charset="0"/>
                <a:cs typeface="Arial" panose="020B0604020202020204" pitchFamily="34" charset="0"/>
              </a:rPr>
              <a:t>6.1.4. Logic</a:t>
            </a:r>
          </a:p>
          <a:p>
            <a:r>
              <a:rPr lang="en-US">
                <a:latin typeface="Arial" panose="020B0604020202020204" pitchFamily="34" charset="0"/>
                <a:cs typeface="Arial" panose="020B0604020202020204" pitchFamily="34" charset="0"/>
              </a:rPr>
              <a:t>6.2. Các kiểu dữ liệu không thuần trong Java</a:t>
            </a:r>
          </a:p>
          <a:p>
            <a:r>
              <a:rPr lang="en-US">
                <a:latin typeface="Arial" panose="020B0604020202020204" pitchFamily="34" charset="0"/>
                <a:cs typeface="Arial" panose="020B0604020202020204" pitchFamily="34" charset="0"/>
              </a:rPr>
              <a:t>6.2.1. String</a:t>
            </a:r>
          </a:p>
          <a:p>
            <a:r>
              <a:rPr lang="en-US">
                <a:latin typeface="Arial" panose="020B0604020202020204" pitchFamily="34" charset="0"/>
                <a:cs typeface="Arial" panose="020B0604020202020204" pitchFamily="34" charset="0"/>
              </a:rPr>
              <a:t>6.2.2. Arrays</a:t>
            </a:r>
          </a:p>
          <a:p>
            <a:r>
              <a:rPr lang="en-US">
                <a:latin typeface="Arial" panose="020B0604020202020204" pitchFamily="34" charset="0"/>
                <a:cs typeface="Arial" panose="020B0604020202020204" pitchFamily="34" charset="0"/>
              </a:rPr>
              <a:t>6.2.3. Null</a:t>
            </a:r>
          </a:p>
        </p:txBody>
      </p:sp>
    </p:spTree>
    <p:extLst>
      <p:ext uri="{BB962C8B-B14F-4D97-AF65-F5344CB8AC3E}">
        <p14:creationId xmlns:p14="http://schemas.microsoft.com/office/powerpoint/2010/main" val="4017260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6.1.1. Số nguyên</a:t>
            </a:r>
          </a:p>
          <a:p>
            <a:pPr lvl="1"/>
            <a:r>
              <a:rPr lang="en-US">
                <a:latin typeface="Arial" panose="020B0604020202020204" pitchFamily="34" charset="0"/>
                <a:cs typeface="Arial" panose="020B0604020202020204" pitchFamily="34" charset="0"/>
              </a:rPr>
              <a:t>Là những con số không có .</a:t>
            </a:r>
          </a:p>
          <a:p>
            <a:pPr lvl="1"/>
            <a:r>
              <a:rPr lang="en-US">
                <a:latin typeface="Arial" panose="020B0604020202020204" pitchFamily="34" charset="0"/>
                <a:cs typeface="Arial" panose="020B0604020202020204" pitchFamily="34" charset="0"/>
              </a:rPr>
              <a:t>Ví dụ: 1, 2, 3, …</a:t>
            </a:r>
          </a:p>
          <a:p>
            <a:pPr lvl="1"/>
            <a:r>
              <a:rPr lang="en-US">
                <a:latin typeface="Arial" panose="020B0604020202020204" pitchFamily="34" charset="0"/>
                <a:cs typeface="Arial" panose="020B0604020202020204" pitchFamily="34" charset="0"/>
              </a:rPr>
              <a:t>Không phải số nguyên: 1.2, 2.15, 3.16, …</a:t>
            </a:r>
          </a:p>
          <a:p>
            <a:pPr lvl="1"/>
            <a:r>
              <a:rPr lang="en-US">
                <a:latin typeface="Arial" panose="020B0604020202020204" pitchFamily="34" charset="0"/>
                <a:cs typeface="Arial" panose="020B0604020202020204" pitchFamily="34" charset="0"/>
              </a:rPr>
              <a:t>Các kiểu: byte, short, long, int</a:t>
            </a:r>
          </a:p>
          <a:p>
            <a:pPr lvl="1"/>
            <a:r>
              <a:rPr lang="en-US">
                <a:latin typeface="Arial" panose="020B0604020202020204" pitchFamily="34" charset="0"/>
                <a:cs typeface="Arial" panose="020B0604020202020204" pitchFamily="34" charset="0"/>
              </a:rPr>
              <a:t>Các kiểu thường dùng: byte, long, int</a:t>
            </a:r>
          </a:p>
        </p:txBody>
      </p:sp>
    </p:spTree>
    <p:extLst>
      <p:ext uri="{BB962C8B-B14F-4D97-AF65-F5344CB8AC3E}">
        <p14:creationId xmlns:p14="http://schemas.microsoft.com/office/powerpoint/2010/main" val="20789635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6.1.1. Số Nguyên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2" y="2052918"/>
            <a:ext cx="5590451" cy="4195481"/>
          </a:xfrm>
        </p:spPr>
        <p:txBody>
          <a:bodyPr/>
          <a:lstStyle/>
          <a:p>
            <a:r>
              <a:rPr lang="en-US">
                <a:latin typeface="Arial" panose="020B0604020202020204" pitchFamily="34" charset="0"/>
                <a:cs typeface="Arial" panose="020B0604020202020204" pitchFamily="34" charset="0"/>
              </a:rPr>
              <a:t>Byte</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byte &lt;Tên biến&gt; = &lt;Giá trị&gt;</a:t>
            </a:r>
          </a:p>
          <a:p>
            <a:pPr lvl="1"/>
            <a:r>
              <a:rPr lang="en-US">
                <a:latin typeface="Arial" panose="020B0604020202020204" pitchFamily="34" charset="0"/>
                <a:cs typeface="Arial" panose="020B0604020202020204" pitchFamily="34" charset="0"/>
              </a:rPr>
              <a:t>Giá trị là một số: không nhỏ hơn -128 và không lớn hơn 127</a:t>
            </a:r>
          </a:p>
        </p:txBody>
      </p:sp>
      <p:pic>
        <p:nvPicPr>
          <p:cNvPr id="5" name="Picture 4">
            <a:extLst>
              <a:ext uri="{FF2B5EF4-FFF2-40B4-BE49-F238E27FC236}">
                <a16:creationId xmlns:a16="http://schemas.microsoft.com/office/drawing/2014/main" id="{93CA0C59-6AF1-46B3-A584-83311903C540}"/>
              </a:ext>
            </a:extLst>
          </p:cNvPr>
          <p:cNvPicPr>
            <a:picLocks noChangeAspect="1"/>
          </p:cNvPicPr>
          <p:nvPr/>
        </p:nvPicPr>
        <p:blipFill>
          <a:blip r:embed="rId2"/>
          <a:stretch>
            <a:fillRect/>
          </a:stretch>
        </p:blipFill>
        <p:spPr>
          <a:xfrm>
            <a:off x="6957643" y="2148484"/>
            <a:ext cx="4473328" cy="4099915"/>
          </a:xfrm>
          <a:prstGeom prst="rect">
            <a:avLst/>
          </a:prstGeom>
        </p:spPr>
      </p:pic>
    </p:spTree>
    <p:extLst>
      <p:ext uri="{BB962C8B-B14F-4D97-AF65-F5344CB8AC3E}">
        <p14:creationId xmlns:p14="http://schemas.microsoft.com/office/powerpoint/2010/main" val="6818401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6.1.1. Số Nguyên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2" y="2052918"/>
            <a:ext cx="5590451" cy="4195481"/>
          </a:xfrm>
        </p:spPr>
        <p:txBody>
          <a:bodyPr/>
          <a:lstStyle/>
          <a:p>
            <a:r>
              <a:rPr lang="en-US">
                <a:latin typeface="Arial" panose="020B0604020202020204" pitchFamily="34" charset="0"/>
                <a:cs typeface="Arial" panose="020B0604020202020204" pitchFamily="34" charset="0"/>
              </a:rPr>
              <a:t>Short</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short &lt;Tên biến&gt; = &lt;Giá trị&gt;</a:t>
            </a:r>
          </a:p>
          <a:p>
            <a:pPr lvl="1"/>
            <a:r>
              <a:rPr lang="en-US">
                <a:latin typeface="Arial" panose="020B0604020202020204" pitchFamily="34" charset="0"/>
                <a:cs typeface="Arial" panose="020B0604020202020204" pitchFamily="34" charset="0"/>
              </a:rPr>
              <a:t>Giá trị là một số: không nhỏ hơn -32768 và không lớn hơn 32767</a:t>
            </a:r>
          </a:p>
        </p:txBody>
      </p:sp>
      <p:pic>
        <p:nvPicPr>
          <p:cNvPr id="6" name="Picture 5">
            <a:extLst>
              <a:ext uri="{FF2B5EF4-FFF2-40B4-BE49-F238E27FC236}">
                <a16:creationId xmlns:a16="http://schemas.microsoft.com/office/drawing/2014/main" id="{48BC5846-4977-4F70-B4ED-0E2350A7205C}"/>
              </a:ext>
            </a:extLst>
          </p:cNvPr>
          <p:cNvPicPr>
            <a:picLocks noChangeAspect="1"/>
          </p:cNvPicPr>
          <p:nvPr/>
        </p:nvPicPr>
        <p:blipFill>
          <a:blip r:embed="rId2"/>
          <a:stretch>
            <a:fillRect/>
          </a:stretch>
        </p:blipFill>
        <p:spPr>
          <a:xfrm>
            <a:off x="6833198" y="2163725"/>
            <a:ext cx="4686706" cy="4084674"/>
          </a:xfrm>
          <a:prstGeom prst="rect">
            <a:avLst/>
          </a:prstGeom>
        </p:spPr>
      </p:pic>
    </p:spTree>
    <p:extLst>
      <p:ext uri="{BB962C8B-B14F-4D97-AF65-F5344CB8AC3E}">
        <p14:creationId xmlns:p14="http://schemas.microsoft.com/office/powerpoint/2010/main" val="1578542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6.1.1. Số Nguyên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670350" cy="4472169"/>
          </a:xfrm>
        </p:spPr>
        <p:txBody>
          <a:bodyPr/>
          <a:lstStyle/>
          <a:p>
            <a:r>
              <a:rPr lang="en-US">
                <a:latin typeface="Arial" panose="020B0604020202020204" pitchFamily="34" charset="0"/>
                <a:cs typeface="Arial" panose="020B0604020202020204" pitchFamily="34" charset="0"/>
              </a:rPr>
              <a:t>Int</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int &lt;Tên biến&gt; = &lt;Giá trị&gt;</a:t>
            </a:r>
          </a:p>
          <a:p>
            <a:pPr lvl="1"/>
            <a:r>
              <a:rPr lang="en-US">
                <a:latin typeface="Arial" panose="020B0604020202020204" pitchFamily="34" charset="0"/>
                <a:cs typeface="Arial" panose="020B0604020202020204" pitchFamily="34" charset="0"/>
              </a:rPr>
              <a:t>Giá trị là một số: không nhỏ hơn -2147483648 và không lớn hơn 2147483647</a:t>
            </a:r>
          </a:p>
        </p:txBody>
      </p:sp>
      <p:pic>
        <p:nvPicPr>
          <p:cNvPr id="5" name="Picture 4">
            <a:extLst>
              <a:ext uri="{FF2B5EF4-FFF2-40B4-BE49-F238E27FC236}">
                <a16:creationId xmlns:a16="http://schemas.microsoft.com/office/drawing/2014/main" id="{E9D2EA78-1A96-4FF8-ADEA-E575C00B5C44}"/>
              </a:ext>
            </a:extLst>
          </p:cNvPr>
          <p:cNvPicPr>
            <a:picLocks noChangeAspect="1"/>
          </p:cNvPicPr>
          <p:nvPr/>
        </p:nvPicPr>
        <p:blipFill>
          <a:blip r:embed="rId2"/>
          <a:stretch>
            <a:fillRect/>
          </a:stretch>
        </p:blipFill>
        <p:spPr>
          <a:xfrm>
            <a:off x="6902924" y="1645372"/>
            <a:ext cx="4724809" cy="4099915"/>
          </a:xfrm>
          <a:prstGeom prst="rect">
            <a:avLst/>
          </a:prstGeom>
        </p:spPr>
      </p:pic>
    </p:spTree>
    <p:extLst>
      <p:ext uri="{BB962C8B-B14F-4D97-AF65-F5344CB8AC3E}">
        <p14:creationId xmlns:p14="http://schemas.microsoft.com/office/powerpoint/2010/main" val="3536838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6.1.1. Số Nguyên</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670350" cy="4472169"/>
          </a:xfrm>
        </p:spPr>
        <p:txBody>
          <a:bodyPr/>
          <a:lstStyle/>
          <a:p>
            <a:r>
              <a:rPr lang="en-US">
                <a:latin typeface="Arial" panose="020B0604020202020204" pitchFamily="34" charset="0"/>
                <a:cs typeface="Arial" panose="020B0604020202020204" pitchFamily="34" charset="0"/>
              </a:rPr>
              <a:t>Long</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long &lt;Tên biến&gt; = &lt;Giá trị&gt;</a:t>
            </a:r>
          </a:p>
          <a:p>
            <a:pPr lvl="1"/>
            <a:r>
              <a:rPr lang="en-US">
                <a:latin typeface="Arial" panose="020B0604020202020204" pitchFamily="34" charset="0"/>
                <a:cs typeface="Arial" panose="020B0604020202020204" pitchFamily="34" charset="0"/>
              </a:rPr>
              <a:t>Giá trị là một con số trong khoảng: </a:t>
            </a:r>
          </a:p>
          <a:p>
            <a:pPr lvl="2"/>
            <a:r>
              <a:rPr lang="en-US">
                <a:latin typeface="Arial" panose="020B0604020202020204" pitchFamily="34" charset="0"/>
                <a:cs typeface="Arial" panose="020B0604020202020204" pitchFamily="34" charset="0"/>
              </a:rPr>
              <a:t>Từ -9223372036854775808 đến 9223372036854775807</a:t>
            </a:r>
          </a:p>
          <a:p>
            <a:pPr lvl="1"/>
            <a:r>
              <a:rPr lang="en-US">
                <a:latin typeface="Arial" panose="020B0604020202020204" pitchFamily="34" charset="0"/>
                <a:cs typeface="Arial" panose="020B0604020202020204" pitchFamily="34" charset="0"/>
              </a:rPr>
              <a:t>Lưu ý: Giá trị số thực lớn hơn 2147483647 hoặc nhỏ hơn -2147483648 phải kết thúc bằng chữ 'L'.</a:t>
            </a:r>
          </a:p>
        </p:txBody>
      </p:sp>
      <p:pic>
        <p:nvPicPr>
          <p:cNvPr id="6" name="Picture 5">
            <a:extLst>
              <a:ext uri="{FF2B5EF4-FFF2-40B4-BE49-F238E27FC236}">
                <a16:creationId xmlns:a16="http://schemas.microsoft.com/office/drawing/2014/main" id="{F0369A94-105A-4831-B81C-50EB4DCEC4BA}"/>
              </a:ext>
            </a:extLst>
          </p:cNvPr>
          <p:cNvPicPr>
            <a:picLocks noChangeAspect="1"/>
          </p:cNvPicPr>
          <p:nvPr/>
        </p:nvPicPr>
        <p:blipFill>
          <a:blip r:embed="rId2"/>
          <a:stretch>
            <a:fillRect/>
          </a:stretch>
        </p:blipFill>
        <p:spPr>
          <a:xfrm>
            <a:off x="6553669" y="1277931"/>
            <a:ext cx="5387807" cy="5349704"/>
          </a:xfrm>
          <a:prstGeom prst="rect">
            <a:avLst/>
          </a:prstGeom>
        </p:spPr>
      </p:pic>
    </p:spTree>
    <p:extLst>
      <p:ext uri="{BB962C8B-B14F-4D97-AF65-F5344CB8AC3E}">
        <p14:creationId xmlns:p14="http://schemas.microsoft.com/office/powerpoint/2010/main" val="208550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6.1.2. Số thực</a:t>
            </a:r>
          </a:p>
          <a:p>
            <a:pPr lvl="1"/>
            <a:r>
              <a:rPr lang="en-US">
                <a:latin typeface="Arial" panose="020B0604020202020204" pitchFamily="34" charset="0"/>
                <a:cs typeface="Arial" panose="020B0604020202020204" pitchFamily="34" charset="0"/>
              </a:rPr>
              <a:t>Là những con số có thể có . hoặc không</a:t>
            </a:r>
          </a:p>
          <a:p>
            <a:pPr lvl="1"/>
            <a:r>
              <a:rPr lang="en-US">
                <a:latin typeface="Arial" panose="020B0604020202020204" pitchFamily="34" charset="0"/>
                <a:cs typeface="Arial" panose="020B0604020202020204" pitchFamily="34" charset="0"/>
              </a:rPr>
              <a:t>Ví dụ: 1, 2, 3, 1.225, 32.3558, 148.85219,…</a:t>
            </a:r>
          </a:p>
          <a:p>
            <a:pPr lvl="1"/>
            <a:r>
              <a:rPr lang="en-US">
                <a:latin typeface="Arial" panose="020B0604020202020204" pitchFamily="34" charset="0"/>
                <a:cs typeface="Arial" panose="020B0604020202020204" pitchFamily="34" charset="0"/>
              </a:rPr>
              <a:t>Các kiểu: float, double</a:t>
            </a:r>
          </a:p>
          <a:p>
            <a:pPr lvl="1"/>
            <a:r>
              <a:rPr lang="en-US">
                <a:latin typeface="Arial" panose="020B0604020202020204" pitchFamily="34" charset="0"/>
                <a:cs typeface="Arial" panose="020B0604020202020204" pitchFamily="34" charset="0"/>
              </a:rPr>
              <a:t>Kiểu thường dùng: double</a:t>
            </a:r>
          </a:p>
        </p:txBody>
      </p:sp>
    </p:spTree>
    <p:extLst>
      <p:ext uri="{BB962C8B-B14F-4D97-AF65-F5344CB8AC3E}">
        <p14:creationId xmlns:p14="http://schemas.microsoft.com/office/powerpoint/2010/main" val="15263120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6.1.2. Số Thực</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670350" cy="4472169"/>
          </a:xfrm>
        </p:spPr>
        <p:txBody>
          <a:bodyPr/>
          <a:lstStyle/>
          <a:p>
            <a:r>
              <a:rPr lang="en-US">
                <a:latin typeface="Arial" panose="020B0604020202020204" pitchFamily="34" charset="0"/>
                <a:cs typeface="Arial" panose="020B0604020202020204" pitchFamily="34" charset="0"/>
              </a:rPr>
              <a:t>Float</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float &lt;Tên biến&gt; = &lt;Giá trị&gt;</a:t>
            </a:r>
          </a:p>
          <a:p>
            <a:pPr lvl="1"/>
            <a:r>
              <a:rPr lang="en-US">
                <a:latin typeface="Arial" panose="020B0604020202020204" pitchFamily="34" charset="0"/>
                <a:cs typeface="Arial" panose="020B0604020202020204" pitchFamily="34" charset="0"/>
              </a:rPr>
              <a:t>Float chỉ có thể lưu giữ 5 số sau dấu .</a:t>
            </a:r>
          </a:p>
          <a:p>
            <a:pPr lvl="1"/>
            <a:r>
              <a:rPr lang="en-US">
                <a:latin typeface="Arial" panose="020B0604020202020204" pitchFamily="34" charset="0"/>
                <a:cs typeface="Arial" panose="020B0604020202020204" pitchFamily="34" charset="0"/>
              </a:rPr>
              <a:t>Phải kết thúc dãy số bằng ký tự 'F'</a:t>
            </a:r>
          </a:p>
        </p:txBody>
      </p:sp>
      <p:pic>
        <p:nvPicPr>
          <p:cNvPr id="8" name="Picture 7">
            <a:extLst>
              <a:ext uri="{FF2B5EF4-FFF2-40B4-BE49-F238E27FC236}">
                <a16:creationId xmlns:a16="http://schemas.microsoft.com/office/drawing/2014/main" id="{1E557C58-AC34-40A2-9F2D-9C9DA3E36186}"/>
              </a:ext>
            </a:extLst>
          </p:cNvPr>
          <p:cNvPicPr>
            <a:picLocks noChangeAspect="1"/>
          </p:cNvPicPr>
          <p:nvPr/>
        </p:nvPicPr>
        <p:blipFill>
          <a:blip r:embed="rId2"/>
          <a:stretch>
            <a:fillRect/>
          </a:stretch>
        </p:blipFill>
        <p:spPr>
          <a:xfrm>
            <a:off x="6096000" y="1853248"/>
            <a:ext cx="5604883" cy="4117243"/>
          </a:xfrm>
          <a:prstGeom prst="rect">
            <a:avLst/>
          </a:prstGeom>
        </p:spPr>
      </p:pic>
    </p:spTree>
    <p:extLst>
      <p:ext uri="{BB962C8B-B14F-4D97-AF65-F5344CB8AC3E}">
        <p14:creationId xmlns:p14="http://schemas.microsoft.com/office/powerpoint/2010/main" val="649703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6.1.2. Số Thực</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670350" cy="4472169"/>
          </a:xfrm>
        </p:spPr>
        <p:txBody>
          <a:bodyPr/>
          <a:lstStyle/>
          <a:p>
            <a:r>
              <a:rPr lang="en-US">
                <a:latin typeface="Arial" panose="020B0604020202020204" pitchFamily="34" charset="0"/>
                <a:cs typeface="Arial" panose="020B0604020202020204" pitchFamily="34" charset="0"/>
              </a:rPr>
              <a:t>Float</a:t>
            </a:r>
          </a:p>
        </p:txBody>
      </p:sp>
      <p:pic>
        <p:nvPicPr>
          <p:cNvPr id="8" name="Picture 7">
            <a:extLst>
              <a:ext uri="{FF2B5EF4-FFF2-40B4-BE49-F238E27FC236}">
                <a16:creationId xmlns:a16="http://schemas.microsoft.com/office/drawing/2014/main" id="{23235341-2A1E-4C93-810B-9F5427636CEC}"/>
              </a:ext>
            </a:extLst>
          </p:cNvPr>
          <p:cNvPicPr>
            <a:picLocks noChangeAspect="1"/>
          </p:cNvPicPr>
          <p:nvPr/>
        </p:nvPicPr>
        <p:blipFill>
          <a:blip r:embed="rId2"/>
          <a:stretch>
            <a:fillRect/>
          </a:stretch>
        </p:blipFill>
        <p:spPr>
          <a:xfrm>
            <a:off x="0" y="3560836"/>
            <a:ext cx="12192000" cy="2736980"/>
          </a:xfrm>
          <a:prstGeom prst="rect">
            <a:avLst/>
          </a:prstGeom>
        </p:spPr>
      </p:pic>
    </p:spTree>
    <p:extLst>
      <p:ext uri="{BB962C8B-B14F-4D97-AF65-F5344CB8AC3E}">
        <p14:creationId xmlns:p14="http://schemas.microsoft.com/office/powerpoint/2010/main" val="42867597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6.1.2. Số Thực</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4992687" cy="4472169"/>
          </a:xfrm>
        </p:spPr>
        <p:txBody>
          <a:bodyPr/>
          <a:lstStyle/>
          <a:p>
            <a:r>
              <a:rPr lang="en-US">
                <a:latin typeface="Arial" panose="020B0604020202020204" pitchFamily="34" charset="0"/>
                <a:cs typeface="Arial" panose="020B0604020202020204" pitchFamily="34" charset="0"/>
              </a:rPr>
              <a:t>Double</a:t>
            </a:r>
          </a:p>
          <a:p>
            <a:pPr lvl="1"/>
            <a:r>
              <a:rPr lang="en-US">
                <a:latin typeface="Arial" panose="020B0604020202020204" pitchFamily="34" charset="0"/>
                <a:cs typeface="Arial" panose="020B0604020202020204" pitchFamily="34" charset="0"/>
              </a:rPr>
              <a:t>Cú pháp khai báo biến:</a:t>
            </a:r>
          </a:p>
          <a:p>
            <a:pPr marL="914400" lvl="2" indent="0">
              <a:buNone/>
            </a:pPr>
            <a:r>
              <a:rPr lang="en-US">
                <a:latin typeface="Arial" panose="020B0604020202020204" pitchFamily="34" charset="0"/>
                <a:cs typeface="Arial" panose="020B0604020202020204" pitchFamily="34" charset="0"/>
              </a:rPr>
              <a:t>double &lt;Tên biến&gt; = &lt;Giá trị&gt;</a:t>
            </a:r>
          </a:p>
          <a:p>
            <a:pPr lvl="1"/>
            <a:r>
              <a:rPr lang="en-US">
                <a:latin typeface="Arial" panose="020B0604020202020204" pitchFamily="34" charset="0"/>
                <a:cs typeface="Arial" panose="020B0604020202020204" pitchFamily="34" charset="0"/>
              </a:rPr>
              <a:t>Double có thể lưu trữ 13 số sau dấu .</a:t>
            </a:r>
          </a:p>
          <a:p>
            <a:pPr lvl="2"/>
            <a:r>
              <a:rPr lang="en-US">
                <a:latin typeface="Arial" panose="020B0604020202020204" pitchFamily="34" charset="0"/>
                <a:cs typeface="Arial" panose="020B0604020202020204" pitchFamily="34" charset="0"/>
              </a:rPr>
              <a:t>Vì vậy nên double thường được dùng hơn float và là kiểu số thực chính của chương trình Java.</a:t>
            </a:r>
          </a:p>
        </p:txBody>
      </p:sp>
      <p:pic>
        <p:nvPicPr>
          <p:cNvPr id="5" name="Picture 4">
            <a:extLst>
              <a:ext uri="{FF2B5EF4-FFF2-40B4-BE49-F238E27FC236}">
                <a16:creationId xmlns:a16="http://schemas.microsoft.com/office/drawing/2014/main" id="{73E889BD-ADDE-497C-B0F9-56D056F9542C}"/>
              </a:ext>
            </a:extLst>
          </p:cNvPr>
          <p:cNvPicPr>
            <a:picLocks noChangeAspect="1"/>
          </p:cNvPicPr>
          <p:nvPr/>
        </p:nvPicPr>
        <p:blipFill>
          <a:blip r:embed="rId2"/>
          <a:stretch>
            <a:fillRect/>
          </a:stretch>
        </p:blipFill>
        <p:spPr>
          <a:xfrm>
            <a:off x="6513366" y="1982723"/>
            <a:ext cx="5006774" cy="4099915"/>
          </a:xfrm>
          <a:prstGeom prst="rect">
            <a:avLst/>
          </a:prstGeom>
        </p:spPr>
      </p:pic>
    </p:spTree>
    <p:extLst>
      <p:ext uri="{BB962C8B-B14F-4D97-AF65-F5344CB8AC3E}">
        <p14:creationId xmlns:p14="http://schemas.microsoft.com/office/powerpoint/2010/main" val="23485402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784-6C72-45C7-9291-D1A358FE293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1.2.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nguồn</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784856B5-784A-4E57-9072-ECC8AE0724DC}"/>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đuôi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rộng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.java</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do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viết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bằng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ngữ</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lập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Java</a:t>
            </a:r>
          </a:p>
        </p:txBody>
      </p:sp>
      <p:pic>
        <p:nvPicPr>
          <p:cNvPr id="4" name="Picture 3">
            <a:extLst>
              <a:ext uri="{FF2B5EF4-FFF2-40B4-BE49-F238E27FC236}">
                <a16:creationId xmlns:a16="http://schemas.microsoft.com/office/drawing/2014/main" id="{B214E9BD-9D68-456A-87CB-A27F121BFD2B}"/>
              </a:ext>
            </a:extLst>
          </p:cNvPr>
          <p:cNvPicPr>
            <a:picLocks noChangeAspect="1"/>
          </p:cNvPicPr>
          <p:nvPr/>
        </p:nvPicPr>
        <p:blipFill>
          <a:blip r:embed="rId2"/>
          <a:stretch>
            <a:fillRect/>
          </a:stretch>
        </p:blipFill>
        <p:spPr>
          <a:xfrm>
            <a:off x="1369642" y="2579310"/>
            <a:ext cx="6265536" cy="672680"/>
          </a:xfrm>
          <a:prstGeom prst="rect">
            <a:avLst/>
          </a:prstGeom>
        </p:spPr>
      </p:pic>
      <p:pic>
        <p:nvPicPr>
          <p:cNvPr id="5" name="Picture 4">
            <a:extLst>
              <a:ext uri="{FF2B5EF4-FFF2-40B4-BE49-F238E27FC236}">
                <a16:creationId xmlns:a16="http://schemas.microsoft.com/office/drawing/2014/main" id="{F864A272-C30A-40BA-8278-55A19B5A890F}"/>
              </a:ext>
            </a:extLst>
          </p:cNvPr>
          <p:cNvPicPr>
            <a:picLocks noChangeAspect="1"/>
          </p:cNvPicPr>
          <p:nvPr/>
        </p:nvPicPr>
        <p:blipFill>
          <a:blip r:embed="rId3"/>
          <a:stretch>
            <a:fillRect/>
          </a:stretch>
        </p:blipFill>
        <p:spPr>
          <a:xfrm>
            <a:off x="1369642" y="4609957"/>
            <a:ext cx="5265876" cy="1638442"/>
          </a:xfrm>
          <a:prstGeom prst="rect">
            <a:avLst/>
          </a:prstGeom>
        </p:spPr>
      </p:pic>
    </p:spTree>
    <p:extLst>
      <p:ext uri="{BB962C8B-B14F-4D97-AF65-F5344CB8AC3E}">
        <p14:creationId xmlns:p14="http://schemas.microsoft.com/office/powerpoint/2010/main" val="4178653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6.1.2. Số Thực</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4992687" cy="4472169"/>
          </a:xfrm>
        </p:spPr>
        <p:txBody>
          <a:bodyPr/>
          <a:lstStyle/>
          <a:p>
            <a:r>
              <a:rPr lang="en-US">
                <a:latin typeface="Arial" panose="020B0604020202020204" pitchFamily="34" charset="0"/>
                <a:cs typeface="Arial" panose="020B0604020202020204" pitchFamily="34" charset="0"/>
              </a:rPr>
              <a:t>Double</a:t>
            </a:r>
          </a:p>
        </p:txBody>
      </p:sp>
      <p:pic>
        <p:nvPicPr>
          <p:cNvPr id="6" name="Picture 5">
            <a:extLst>
              <a:ext uri="{FF2B5EF4-FFF2-40B4-BE49-F238E27FC236}">
                <a16:creationId xmlns:a16="http://schemas.microsoft.com/office/drawing/2014/main" id="{449A2406-9F16-47C7-9DB8-CFF857069D2B}"/>
              </a:ext>
            </a:extLst>
          </p:cNvPr>
          <p:cNvPicPr>
            <a:picLocks noChangeAspect="1"/>
          </p:cNvPicPr>
          <p:nvPr/>
        </p:nvPicPr>
        <p:blipFill>
          <a:blip r:embed="rId2"/>
          <a:stretch>
            <a:fillRect/>
          </a:stretch>
        </p:blipFill>
        <p:spPr>
          <a:xfrm>
            <a:off x="0" y="3429000"/>
            <a:ext cx="12192000" cy="2732458"/>
          </a:xfrm>
          <a:prstGeom prst="rect">
            <a:avLst/>
          </a:prstGeom>
        </p:spPr>
      </p:pic>
    </p:spTree>
    <p:extLst>
      <p:ext uri="{BB962C8B-B14F-4D97-AF65-F5344CB8AC3E}">
        <p14:creationId xmlns:p14="http://schemas.microsoft.com/office/powerpoint/2010/main" val="37482652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297488" cy="4195481"/>
          </a:xfrm>
        </p:spPr>
        <p:txBody>
          <a:bodyPr/>
          <a:lstStyle/>
          <a:p>
            <a:r>
              <a:rPr lang="en-US">
                <a:latin typeface="Arial" panose="020B0604020202020204" pitchFamily="34" charset="0"/>
                <a:cs typeface="Arial" panose="020B0604020202020204" pitchFamily="34" charset="0"/>
              </a:rPr>
              <a:t>6.1.3. Ký tự</a:t>
            </a:r>
          </a:p>
          <a:p>
            <a:pPr lvl="1"/>
            <a:r>
              <a:rPr lang="en-US">
                <a:latin typeface="Arial" panose="020B0604020202020204" pitchFamily="34" charset="0"/>
                <a:cs typeface="Arial" panose="020B0604020202020204" pitchFamily="34" charset="0"/>
              </a:rPr>
              <a:t>Là những ký tự đơn lẻ. Ví dụ: 'A', 'b', 'C', 'D', 'e', 'E', '1', '2', '3', …</a:t>
            </a:r>
          </a:p>
          <a:p>
            <a:pPr lvl="1"/>
            <a:r>
              <a:rPr lang="en-US">
                <a:latin typeface="Arial" panose="020B0604020202020204" pitchFamily="34" charset="0"/>
                <a:cs typeface="Arial" panose="020B0604020202020204" pitchFamily="34" charset="0"/>
              </a:rPr>
              <a:t>Khi gán số nguyên, sẽ được chuyển sang ký tự tương ứng với số được gán trong bảng ASCII.</a:t>
            </a:r>
          </a:p>
        </p:txBody>
      </p:sp>
      <p:pic>
        <p:nvPicPr>
          <p:cNvPr id="5" name="Picture 4">
            <a:extLst>
              <a:ext uri="{FF2B5EF4-FFF2-40B4-BE49-F238E27FC236}">
                <a16:creationId xmlns:a16="http://schemas.microsoft.com/office/drawing/2014/main" id="{C753057F-A97E-4B42-B4AC-4CF899128427}"/>
              </a:ext>
            </a:extLst>
          </p:cNvPr>
          <p:cNvPicPr>
            <a:picLocks noChangeAspect="1"/>
          </p:cNvPicPr>
          <p:nvPr/>
        </p:nvPicPr>
        <p:blipFill>
          <a:blip r:embed="rId2"/>
          <a:stretch>
            <a:fillRect/>
          </a:stretch>
        </p:blipFill>
        <p:spPr>
          <a:xfrm>
            <a:off x="6815284" y="2293954"/>
            <a:ext cx="4900085" cy="3406435"/>
          </a:xfrm>
          <a:prstGeom prst="rect">
            <a:avLst/>
          </a:prstGeom>
        </p:spPr>
      </p:pic>
    </p:spTree>
    <p:extLst>
      <p:ext uri="{BB962C8B-B14F-4D97-AF65-F5344CB8AC3E}">
        <p14:creationId xmlns:p14="http://schemas.microsoft.com/office/powerpoint/2010/main" val="37466292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6.1.3. Ký tự</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297488" cy="4195481"/>
          </a:xfrm>
        </p:spPr>
        <p:txBody>
          <a:bodyPr/>
          <a:lstStyle/>
          <a:p>
            <a:endParaRPr lang="en-US">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7CD5405-62C8-4A32-A937-A23C85336B8A}"/>
              </a:ext>
            </a:extLst>
          </p:cNvPr>
          <p:cNvPicPr>
            <a:picLocks noChangeAspect="1"/>
          </p:cNvPicPr>
          <p:nvPr/>
        </p:nvPicPr>
        <p:blipFill>
          <a:blip r:embed="rId2"/>
          <a:stretch>
            <a:fillRect/>
          </a:stretch>
        </p:blipFill>
        <p:spPr>
          <a:xfrm>
            <a:off x="0" y="3213256"/>
            <a:ext cx="12192000" cy="2737664"/>
          </a:xfrm>
          <a:prstGeom prst="rect">
            <a:avLst/>
          </a:prstGeom>
        </p:spPr>
      </p:pic>
    </p:spTree>
    <p:extLst>
      <p:ext uri="{BB962C8B-B14F-4D97-AF65-F5344CB8AC3E}">
        <p14:creationId xmlns:p14="http://schemas.microsoft.com/office/powerpoint/2010/main" val="3081676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6.1.3. Ký tự</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8821922" cy="4195481"/>
          </a:xfrm>
        </p:spPr>
        <p:txBody>
          <a:bodyPr/>
          <a:lstStyle/>
          <a:p>
            <a:r>
              <a:rPr lang="en-US">
                <a:latin typeface="Arial" panose="020B0604020202020204" pitchFamily="34" charset="0"/>
                <a:cs typeface="Arial" panose="020B0604020202020204" pitchFamily="34" charset="0"/>
              </a:rPr>
              <a:t>Các phương thức thường dùng cho ký tự</a:t>
            </a:r>
          </a:p>
        </p:txBody>
      </p:sp>
      <p:pic>
        <p:nvPicPr>
          <p:cNvPr id="6" name="Picture 5">
            <a:extLst>
              <a:ext uri="{FF2B5EF4-FFF2-40B4-BE49-F238E27FC236}">
                <a16:creationId xmlns:a16="http://schemas.microsoft.com/office/drawing/2014/main" id="{BB7DBA21-4DF3-43AB-9B33-D1DFF587B97B}"/>
              </a:ext>
            </a:extLst>
          </p:cNvPr>
          <p:cNvPicPr>
            <a:picLocks noChangeAspect="1"/>
          </p:cNvPicPr>
          <p:nvPr/>
        </p:nvPicPr>
        <p:blipFill>
          <a:blip r:embed="rId2"/>
          <a:stretch>
            <a:fillRect/>
          </a:stretch>
        </p:blipFill>
        <p:spPr>
          <a:xfrm>
            <a:off x="1103313" y="2627790"/>
            <a:ext cx="5656096" cy="4000944"/>
          </a:xfrm>
          <a:prstGeom prst="rect">
            <a:avLst/>
          </a:prstGeom>
        </p:spPr>
      </p:pic>
    </p:spTree>
    <p:extLst>
      <p:ext uri="{BB962C8B-B14F-4D97-AF65-F5344CB8AC3E}">
        <p14:creationId xmlns:p14="http://schemas.microsoft.com/office/powerpoint/2010/main" val="3715890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6.1.3. Ký tự</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8821922" cy="4195481"/>
          </a:xfrm>
        </p:spPr>
        <p:txBody>
          <a:bodyPr/>
          <a:lstStyle/>
          <a:p>
            <a:r>
              <a:rPr lang="en-US">
                <a:latin typeface="Arial" panose="020B0604020202020204" pitchFamily="34" charset="0"/>
                <a:cs typeface="Arial" panose="020B0604020202020204" pitchFamily="34" charset="0"/>
              </a:rPr>
              <a:t>Các phương thức thường dùng cho ký tự</a:t>
            </a:r>
          </a:p>
        </p:txBody>
      </p:sp>
      <p:pic>
        <p:nvPicPr>
          <p:cNvPr id="5" name="Picture 4">
            <a:extLst>
              <a:ext uri="{FF2B5EF4-FFF2-40B4-BE49-F238E27FC236}">
                <a16:creationId xmlns:a16="http://schemas.microsoft.com/office/drawing/2014/main" id="{F4B232EE-E1CD-4212-B51C-BC20611CB141}"/>
              </a:ext>
            </a:extLst>
          </p:cNvPr>
          <p:cNvPicPr>
            <a:picLocks noChangeAspect="1"/>
          </p:cNvPicPr>
          <p:nvPr/>
        </p:nvPicPr>
        <p:blipFill>
          <a:blip r:embed="rId2"/>
          <a:stretch>
            <a:fillRect/>
          </a:stretch>
        </p:blipFill>
        <p:spPr>
          <a:xfrm>
            <a:off x="1103313" y="3127551"/>
            <a:ext cx="6911939" cy="2911092"/>
          </a:xfrm>
          <a:prstGeom prst="rect">
            <a:avLst/>
          </a:prstGeom>
        </p:spPr>
      </p:pic>
    </p:spTree>
    <p:extLst>
      <p:ext uri="{BB962C8B-B14F-4D97-AF65-F5344CB8AC3E}">
        <p14:creationId xmlns:p14="http://schemas.microsoft.com/office/powerpoint/2010/main" val="1390065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6.1.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6.1.4. Logic</a:t>
            </a:r>
          </a:p>
          <a:p>
            <a:pPr lvl="1"/>
            <a:r>
              <a:rPr lang="en-US">
                <a:latin typeface="Arial" panose="020B0604020202020204" pitchFamily="34" charset="0"/>
                <a:cs typeface="Arial" panose="020B0604020202020204" pitchFamily="34" charset="0"/>
              </a:rPr>
              <a:t>Là kiểu dữ liệu đúng / sai</a:t>
            </a:r>
          </a:p>
          <a:p>
            <a:pPr lvl="1"/>
            <a:r>
              <a:rPr lang="en-US">
                <a:latin typeface="Arial" panose="020B0604020202020204" pitchFamily="34" charset="0"/>
                <a:cs typeface="Arial" panose="020B0604020202020204" pitchFamily="34" charset="0"/>
              </a:rPr>
              <a:t>Đúng: true</a:t>
            </a:r>
          </a:p>
          <a:p>
            <a:pPr lvl="1"/>
            <a:r>
              <a:rPr lang="en-US">
                <a:latin typeface="Arial" panose="020B0604020202020204" pitchFamily="34" charset="0"/>
                <a:cs typeface="Arial" panose="020B0604020202020204" pitchFamily="34" charset="0"/>
              </a:rPr>
              <a:t>Sai: false</a:t>
            </a:r>
          </a:p>
          <a:p>
            <a:pPr lvl="1"/>
            <a:r>
              <a:rPr lang="en-US">
                <a:latin typeface="Arial" panose="020B0604020202020204" pitchFamily="34" charset="0"/>
                <a:cs typeface="Arial" panose="020B0604020202020204" pitchFamily="34" charset="0"/>
              </a:rPr>
              <a:t>Cú pháp:</a:t>
            </a:r>
          </a:p>
          <a:p>
            <a:pPr marL="914400" lvl="2" indent="0">
              <a:buNone/>
            </a:pPr>
            <a:r>
              <a:rPr lang="en-US">
                <a:latin typeface="Arial" panose="020B0604020202020204" pitchFamily="34" charset="0"/>
                <a:cs typeface="Arial" panose="020B0604020202020204" pitchFamily="34" charset="0"/>
              </a:rPr>
              <a:t>Boolean &lt;Tên biến&gt; = &lt;Giá trị&gt;</a:t>
            </a:r>
          </a:p>
        </p:txBody>
      </p:sp>
      <p:pic>
        <p:nvPicPr>
          <p:cNvPr id="5" name="Picture 4">
            <a:extLst>
              <a:ext uri="{FF2B5EF4-FFF2-40B4-BE49-F238E27FC236}">
                <a16:creationId xmlns:a16="http://schemas.microsoft.com/office/drawing/2014/main" id="{73695C2F-296B-4D77-B4D8-D126C6F055DF}"/>
              </a:ext>
            </a:extLst>
          </p:cNvPr>
          <p:cNvPicPr>
            <a:picLocks noChangeAspect="1"/>
          </p:cNvPicPr>
          <p:nvPr/>
        </p:nvPicPr>
        <p:blipFill>
          <a:blip r:embed="rId2"/>
          <a:stretch>
            <a:fillRect/>
          </a:stretch>
        </p:blipFill>
        <p:spPr>
          <a:xfrm>
            <a:off x="6096000" y="2926665"/>
            <a:ext cx="5445782" cy="2266772"/>
          </a:xfrm>
          <a:prstGeom prst="rect">
            <a:avLst/>
          </a:prstGeom>
        </p:spPr>
      </p:pic>
    </p:spTree>
    <p:extLst>
      <p:ext uri="{BB962C8B-B14F-4D97-AF65-F5344CB8AC3E}">
        <p14:creationId xmlns:p14="http://schemas.microsoft.com/office/powerpoint/2010/main" val="34323291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6.2.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6.2.1. String</a:t>
            </a:r>
          </a:p>
          <a:p>
            <a:r>
              <a:rPr lang="en-US">
                <a:latin typeface="Arial" panose="020B0604020202020204" pitchFamily="34" charset="0"/>
                <a:cs typeface="Arial" panose="020B0604020202020204" pitchFamily="34" charset="0"/>
              </a:rPr>
              <a:t>6.2.2. Arrays</a:t>
            </a:r>
          </a:p>
          <a:p>
            <a:r>
              <a:rPr lang="en-US">
                <a:latin typeface="Arial" panose="020B0604020202020204" pitchFamily="34" charset="0"/>
                <a:cs typeface="Arial" panose="020B0604020202020204" pitchFamily="34" charset="0"/>
              </a:rPr>
              <a:t>6.2.3. Null</a:t>
            </a:r>
          </a:p>
        </p:txBody>
      </p:sp>
    </p:spTree>
    <p:extLst>
      <p:ext uri="{BB962C8B-B14F-4D97-AF65-F5344CB8AC3E}">
        <p14:creationId xmlns:p14="http://schemas.microsoft.com/office/powerpoint/2010/main" val="19631125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6.2.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6.2.1. String</a:t>
            </a:r>
          </a:p>
          <a:p>
            <a:pPr lvl="1"/>
            <a:r>
              <a:rPr lang="en-US">
                <a:latin typeface="Arial" panose="020B0604020202020204" pitchFamily="34" charset="0"/>
                <a:cs typeface="Arial" panose="020B0604020202020204" pitchFamily="34" charset="0"/>
              </a:rPr>
              <a:t>Là kiểu chuỗi hay có thể nói cách khác là một dãy những ký tự</a:t>
            </a:r>
          </a:p>
          <a:p>
            <a:pPr lvl="1"/>
            <a:r>
              <a:rPr lang="en-US">
                <a:latin typeface="Arial" panose="020B0604020202020204" pitchFamily="34" charset="0"/>
                <a:cs typeface="Arial" panose="020B0604020202020204" pitchFamily="34" charset="0"/>
              </a:rPr>
              <a:t>Cú pháp:</a:t>
            </a:r>
          </a:p>
          <a:p>
            <a:pPr lvl="2"/>
            <a:r>
              <a:rPr lang="en-US">
                <a:latin typeface="Arial" panose="020B0604020202020204" pitchFamily="34" charset="0"/>
                <a:cs typeface="Arial" panose="020B0604020202020204" pitchFamily="34" charset="0"/>
              </a:rPr>
              <a:t>String &lt;Tên biến&gt; = &lt;Giá trị&gt;</a:t>
            </a:r>
          </a:p>
        </p:txBody>
      </p:sp>
      <p:pic>
        <p:nvPicPr>
          <p:cNvPr id="5" name="Picture 4">
            <a:extLst>
              <a:ext uri="{FF2B5EF4-FFF2-40B4-BE49-F238E27FC236}">
                <a16:creationId xmlns:a16="http://schemas.microsoft.com/office/drawing/2014/main" id="{0FA5F5F2-9AC4-4FDC-941D-4D956C4D6D0E}"/>
              </a:ext>
            </a:extLst>
          </p:cNvPr>
          <p:cNvPicPr>
            <a:picLocks noChangeAspect="1"/>
          </p:cNvPicPr>
          <p:nvPr/>
        </p:nvPicPr>
        <p:blipFill>
          <a:blip r:embed="rId2"/>
          <a:stretch>
            <a:fillRect/>
          </a:stretch>
        </p:blipFill>
        <p:spPr>
          <a:xfrm>
            <a:off x="1432786" y="3890324"/>
            <a:ext cx="5029636" cy="2149026"/>
          </a:xfrm>
          <a:prstGeom prst="rect">
            <a:avLst/>
          </a:prstGeom>
        </p:spPr>
      </p:pic>
    </p:spTree>
    <p:extLst>
      <p:ext uri="{BB962C8B-B14F-4D97-AF65-F5344CB8AC3E}">
        <p14:creationId xmlns:p14="http://schemas.microsoft.com/office/powerpoint/2010/main" val="34634260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6.2.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6.2.2. Arrays</a:t>
            </a:r>
          </a:p>
          <a:p>
            <a:pPr lvl="1"/>
            <a:r>
              <a:rPr lang="en-US">
                <a:latin typeface="Arial" panose="020B0604020202020204" pitchFamily="34" charset="0"/>
                <a:cs typeface="Arial" panose="020B0604020202020204" pitchFamily="34" charset="0"/>
              </a:rPr>
              <a:t>Mảng hay còn gọi là một tập hợp dữ liệu tuyến tính.</a:t>
            </a:r>
          </a:p>
          <a:p>
            <a:pPr lvl="1"/>
            <a:r>
              <a:rPr lang="en-US">
                <a:latin typeface="Arial" panose="020B0604020202020204" pitchFamily="34" charset="0"/>
                <a:cs typeface="Arial" panose="020B0604020202020204" pitchFamily="34" charset="0"/>
              </a:rPr>
              <a:t>Cú pháp:</a:t>
            </a:r>
          </a:p>
          <a:p>
            <a:pPr lvl="2"/>
            <a:r>
              <a:rPr lang="en-US">
                <a:latin typeface="Arial" panose="020B0604020202020204" pitchFamily="34" charset="0"/>
                <a:cs typeface="Arial" panose="020B0604020202020204" pitchFamily="34" charset="0"/>
              </a:rPr>
              <a:t>&lt;Kiểu dữ liệu&gt;[] &lt;Tên biến&gt; = { &lt;Giá trị 1&gt;, &lt;Giá trị 2&gt;, … }</a:t>
            </a:r>
          </a:p>
        </p:txBody>
      </p:sp>
      <p:pic>
        <p:nvPicPr>
          <p:cNvPr id="6" name="Picture 5">
            <a:extLst>
              <a:ext uri="{FF2B5EF4-FFF2-40B4-BE49-F238E27FC236}">
                <a16:creationId xmlns:a16="http://schemas.microsoft.com/office/drawing/2014/main" id="{5DF13CCC-B842-4F98-8786-7CC58F74A3A0}"/>
              </a:ext>
            </a:extLst>
          </p:cNvPr>
          <p:cNvPicPr>
            <a:picLocks noChangeAspect="1"/>
          </p:cNvPicPr>
          <p:nvPr/>
        </p:nvPicPr>
        <p:blipFill>
          <a:blip r:embed="rId2"/>
          <a:stretch>
            <a:fillRect/>
          </a:stretch>
        </p:blipFill>
        <p:spPr>
          <a:xfrm>
            <a:off x="1431293" y="3719744"/>
            <a:ext cx="4943074" cy="2916414"/>
          </a:xfrm>
          <a:prstGeom prst="rect">
            <a:avLst/>
          </a:prstGeom>
        </p:spPr>
      </p:pic>
    </p:spTree>
    <p:extLst>
      <p:ext uri="{BB962C8B-B14F-4D97-AF65-F5344CB8AC3E}">
        <p14:creationId xmlns:p14="http://schemas.microsoft.com/office/powerpoint/2010/main" val="2194872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6.2. Các kiểu dữ liệu thuần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103313" y="2052918"/>
            <a:ext cx="5288610" cy="4195481"/>
          </a:xfrm>
        </p:spPr>
        <p:txBody>
          <a:bodyPr/>
          <a:lstStyle/>
          <a:p>
            <a:r>
              <a:rPr lang="en-US">
                <a:latin typeface="Arial" panose="020B0604020202020204" pitchFamily="34" charset="0"/>
                <a:cs typeface="Arial" panose="020B0604020202020204" pitchFamily="34" charset="0"/>
              </a:rPr>
              <a:t>6.2.3. Null</a:t>
            </a:r>
          </a:p>
          <a:p>
            <a:pPr lvl="1"/>
            <a:r>
              <a:rPr lang="en-US">
                <a:latin typeface="Arial" panose="020B0604020202020204" pitchFamily="34" charset="0"/>
                <a:cs typeface="Arial" panose="020B0604020202020204" pitchFamily="34" charset="0"/>
              </a:rPr>
              <a:t>Là giá trị rỗng. Biến nào chứa null thì đồng nghĩa với việc biến đó không có gái trị</a:t>
            </a:r>
          </a:p>
          <a:p>
            <a:pPr lvl="1"/>
            <a:r>
              <a:rPr lang="en-US">
                <a:latin typeface="Arial" panose="020B0604020202020204" pitchFamily="34" charset="0"/>
                <a:cs typeface="Arial" panose="020B0604020202020204" pitchFamily="34" charset="0"/>
              </a:rPr>
              <a:t>Cú pháp:</a:t>
            </a:r>
          </a:p>
          <a:p>
            <a:pPr lvl="2"/>
            <a:r>
              <a:rPr lang="en-US">
                <a:latin typeface="Arial" panose="020B0604020202020204" pitchFamily="34" charset="0"/>
                <a:cs typeface="Arial" panose="020B0604020202020204" pitchFamily="34" charset="0"/>
              </a:rPr>
              <a:t>&lt;Kiểu dữ liệu&gt; &lt;Tên biến&gt; = null</a:t>
            </a:r>
          </a:p>
          <a:p>
            <a:pPr lvl="2"/>
            <a:r>
              <a:rPr lang="en-US">
                <a:latin typeface="Arial" panose="020B0604020202020204" pitchFamily="34" charset="0"/>
                <a:cs typeface="Arial" panose="020B0604020202020204" pitchFamily="34" charset="0"/>
              </a:rPr>
              <a:t>&lt;Tên biến&gt; = null</a:t>
            </a:r>
          </a:p>
          <a:p>
            <a:pPr lvl="1"/>
            <a:r>
              <a:rPr lang="en-US">
                <a:latin typeface="Arial" panose="020B0604020202020204" pitchFamily="34" charset="0"/>
                <a:cs typeface="Arial" panose="020B0604020202020204" pitchFamily="34" charset="0"/>
              </a:rPr>
              <a:t>Lưu ý: Null chỉ có thể gán vào những kiểu dữ liệu </a:t>
            </a:r>
            <a:r>
              <a:rPr lang="en-US" b="1">
                <a:latin typeface="Arial" panose="020B0604020202020204" pitchFamily="34" charset="0"/>
                <a:cs typeface="Arial" panose="020B0604020202020204" pitchFamily="34" charset="0"/>
              </a:rPr>
              <a:t>không thuần</a:t>
            </a:r>
            <a:r>
              <a:rPr lang="en-US">
                <a:latin typeface="Arial" panose="020B0604020202020204" pitchFamily="34" charset="0"/>
                <a:cs typeface="Arial" panose="020B0604020202020204" pitchFamily="34" charset="0"/>
              </a:rPr>
              <a:t>. Vì các kiểu dữ liệu thuần </a:t>
            </a:r>
            <a:r>
              <a:rPr lang="en-US" b="1">
                <a:latin typeface="Arial" panose="020B0604020202020204" pitchFamily="34" charset="0"/>
                <a:cs typeface="Arial" panose="020B0604020202020204" pitchFamily="34" charset="0"/>
              </a:rPr>
              <a:t>luôn luôn có giá trị</a:t>
            </a:r>
            <a:r>
              <a:rPr lang="en-US">
                <a:latin typeface="Arial" panose="020B0604020202020204" pitchFamily="34" charset="0"/>
                <a:cs typeface="Arial" panose="020B0604020202020204" pitchFamily="34" charset="0"/>
              </a:rPr>
              <a:t>.</a:t>
            </a:r>
          </a:p>
          <a:p>
            <a:pPr lvl="2"/>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DD7A1743-A28E-4E8B-896B-6D28A4844BF7}"/>
              </a:ext>
            </a:extLst>
          </p:cNvPr>
          <p:cNvPicPr>
            <a:picLocks noChangeAspect="1"/>
          </p:cNvPicPr>
          <p:nvPr/>
        </p:nvPicPr>
        <p:blipFill>
          <a:blip r:embed="rId2"/>
          <a:stretch>
            <a:fillRect/>
          </a:stretch>
        </p:blipFill>
        <p:spPr>
          <a:xfrm>
            <a:off x="6456054" y="1528059"/>
            <a:ext cx="5334462" cy="4877223"/>
          </a:xfrm>
          <a:prstGeom prst="rect">
            <a:avLst/>
          </a:prstGeom>
        </p:spPr>
      </p:pic>
    </p:spTree>
    <p:extLst>
      <p:ext uri="{BB962C8B-B14F-4D97-AF65-F5344CB8AC3E}">
        <p14:creationId xmlns:p14="http://schemas.microsoft.com/office/powerpoint/2010/main" val="4275145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784-6C72-45C7-9291-D1A358FE293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1.2.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nguồn</a:t>
            </a:r>
            <a:r>
              <a:rPr lang="en-US">
                <a:latin typeface="Arial" panose="020B0604020202020204" pitchFamily="34" charset="0"/>
                <a:cs typeface="Arial" panose="020B0604020202020204" pitchFamily="34" charset="0"/>
              </a:rPr>
              <a:t> Java</a:t>
            </a:r>
          </a:p>
        </p:txBody>
      </p:sp>
      <p:sp>
        <p:nvSpPr>
          <p:cNvPr id="3" name="Content Placeholder 2">
            <a:extLst>
              <a:ext uri="{FF2B5EF4-FFF2-40B4-BE49-F238E27FC236}">
                <a16:creationId xmlns:a16="http://schemas.microsoft.com/office/drawing/2014/main" id="{784856B5-784A-4E57-9072-ECC8AE0724DC}"/>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nguồn</a:t>
            </a:r>
            <a:r>
              <a:rPr lang="en-US">
                <a:latin typeface="Arial" panose="020B0604020202020204" pitchFamily="34" charset="0"/>
                <a:cs typeface="Arial" panose="020B0604020202020204" pitchFamily="34" charset="0"/>
              </a:rPr>
              <a:t> Java </a:t>
            </a:r>
            <a:r>
              <a:rPr lang="en-US" err="1">
                <a:latin typeface="Arial" panose="020B0604020202020204" pitchFamily="34" charset="0"/>
                <a:cs typeface="Arial" panose="020B0604020202020204" pitchFamily="34" charset="0"/>
              </a:rPr>
              <a:t>luôn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chỉ</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1 public class.</a:t>
            </a:r>
          </a:p>
          <a:p>
            <a:r>
              <a:rPr lang="en-US">
                <a:latin typeface="Arial" panose="020B0604020202020204" pitchFamily="34" charset="0"/>
                <a:cs typeface="Arial" panose="020B0604020202020204" pitchFamily="34" charset="0"/>
              </a:rPr>
              <a:t>Public class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trong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phải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trùng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endParaRPr lang="en-US">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F864A272-C30A-40BA-8278-55A19B5A890F}"/>
              </a:ext>
            </a:extLst>
          </p:cNvPr>
          <p:cNvPicPr>
            <a:picLocks noChangeAspect="1"/>
          </p:cNvPicPr>
          <p:nvPr/>
        </p:nvPicPr>
        <p:blipFill>
          <a:blip r:embed="rId2"/>
          <a:stretch>
            <a:fillRect/>
          </a:stretch>
        </p:blipFill>
        <p:spPr>
          <a:xfrm>
            <a:off x="428609" y="3624536"/>
            <a:ext cx="5265876" cy="1638442"/>
          </a:xfrm>
          <a:prstGeom prst="rect">
            <a:avLst/>
          </a:prstGeom>
        </p:spPr>
      </p:pic>
      <p:pic>
        <p:nvPicPr>
          <p:cNvPr id="7" name="Picture 6">
            <a:extLst>
              <a:ext uri="{FF2B5EF4-FFF2-40B4-BE49-F238E27FC236}">
                <a16:creationId xmlns:a16="http://schemas.microsoft.com/office/drawing/2014/main" id="{704C082F-8651-4822-B04C-E922CB8600F9}"/>
              </a:ext>
            </a:extLst>
          </p:cNvPr>
          <p:cNvPicPr>
            <a:picLocks noChangeAspect="1"/>
          </p:cNvPicPr>
          <p:nvPr/>
        </p:nvPicPr>
        <p:blipFill>
          <a:blip r:embed="rId3"/>
          <a:stretch>
            <a:fillRect/>
          </a:stretch>
        </p:blipFill>
        <p:spPr>
          <a:xfrm>
            <a:off x="6369188" y="3552907"/>
            <a:ext cx="5317988" cy="5704750"/>
          </a:xfrm>
          <a:prstGeom prst="rect">
            <a:avLst/>
          </a:prstGeom>
        </p:spPr>
      </p:pic>
    </p:spTree>
    <p:extLst>
      <p:ext uri="{BB962C8B-B14F-4D97-AF65-F5344CB8AC3E}">
        <p14:creationId xmlns:p14="http://schemas.microsoft.com/office/powerpoint/2010/main" val="32489818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7. Ép kiểu dữ liệu</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Cú pháp: (&lt;Kiểu dữ liệu cần ép&gt;)&lt;Tên biến hoặc giá trị cần ép&gt;</a:t>
            </a:r>
          </a:p>
          <a:p>
            <a:r>
              <a:rPr lang="en-US">
                <a:latin typeface="Arial" panose="020B0604020202020204" pitchFamily="34" charset="0"/>
                <a:cs typeface="Arial" panose="020B0604020202020204" pitchFamily="34" charset="0"/>
              </a:rPr>
              <a:t>Lưu ý khi ép kiểu dữ liệu:</a:t>
            </a:r>
          </a:p>
          <a:p>
            <a:pPr lvl="1"/>
            <a:r>
              <a:rPr lang="en-US">
                <a:latin typeface="Arial" panose="020B0604020202020204" pitchFamily="34" charset="0"/>
                <a:cs typeface="Arial" panose="020B0604020202020204" pitchFamily="34" charset="0"/>
              </a:rPr>
              <a:t>Kiểu dữ liệu cần ép và kiểu dữ liệu muốn ép về phải liên quan với nhau.</a:t>
            </a:r>
          </a:p>
          <a:p>
            <a:pPr lvl="1"/>
            <a:r>
              <a:rPr lang="en-US">
                <a:latin typeface="Arial" panose="020B0604020202020204" pitchFamily="34" charset="0"/>
                <a:cs typeface="Arial" panose="020B0604020202020204" pitchFamily="34" charset="0"/>
              </a:rPr>
              <a:t>Khi ép về kiểu rộng hơn, dữ liệu không bị mất.</a:t>
            </a:r>
          </a:p>
          <a:p>
            <a:pPr lvl="1"/>
            <a:r>
              <a:rPr lang="en-US">
                <a:latin typeface="Arial" panose="020B0604020202020204" pitchFamily="34" charset="0"/>
                <a:cs typeface="Arial" panose="020B0604020202020204" pitchFamily="34" charset="0"/>
              </a:rPr>
              <a:t>Khi ép về kiểu hẹp hơn, dữ liệu có thể sẽ bị mất.</a:t>
            </a:r>
          </a:p>
          <a:p>
            <a:pPr lvl="1"/>
            <a:r>
              <a:rPr lang="en-US">
                <a:latin typeface="Arial" panose="020B0604020202020204" pitchFamily="34" charset="0"/>
                <a:cs typeface="Arial" panose="020B0604020202020204" pitchFamily="34" charset="0"/>
              </a:rPr>
              <a:t>Trong trường hợp ép về kiểu rộng hơn, cú pháp trên là không cần thiết.</a:t>
            </a:r>
          </a:p>
          <a:p>
            <a:pPr lvl="1"/>
            <a:r>
              <a:rPr lang="en-US">
                <a:latin typeface="Arial" panose="020B0604020202020204" pitchFamily="34" charset="0"/>
                <a:cs typeface="Arial" panose="020B0604020202020204" pitchFamily="34" charset="0"/>
              </a:rPr>
              <a:t>Trong trường hợp ép về kiểu hẹp hơn, cú pháp trên là cần thiết</a:t>
            </a:r>
          </a:p>
        </p:txBody>
      </p:sp>
    </p:spTree>
    <p:extLst>
      <p:ext uri="{BB962C8B-B14F-4D97-AF65-F5344CB8AC3E}">
        <p14:creationId xmlns:p14="http://schemas.microsoft.com/office/powerpoint/2010/main" val="34320661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7. Ép kiểu dữ liệu</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Ép về kiểu rộng hơn</a:t>
            </a:r>
          </a:p>
          <a:p>
            <a:r>
              <a:rPr lang="en-US">
                <a:latin typeface="Arial" panose="020B0604020202020204" pitchFamily="34" charset="0"/>
                <a:cs typeface="Arial" panose="020B0604020202020204" pitchFamily="34" charset="0"/>
              </a:rPr>
              <a:t>Kiểu dữ liệu theo thứ tự từ rộng đến hẹp: double &gt; float &gt; long &gt; int &gt; short &gt; byte</a:t>
            </a:r>
          </a:p>
        </p:txBody>
      </p:sp>
      <p:pic>
        <p:nvPicPr>
          <p:cNvPr id="5" name="Picture 4">
            <a:extLst>
              <a:ext uri="{FF2B5EF4-FFF2-40B4-BE49-F238E27FC236}">
                <a16:creationId xmlns:a16="http://schemas.microsoft.com/office/drawing/2014/main" id="{B323B3A9-7E9C-4E7A-8C29-5892CBE14EBB}"/>
              </a:ext>
            </a:extLst>
          </p:cNvPr>
          <p:cNvPicPr>
            <a:picLocks noChangeAspect="1"/>
          </p:cNvPicPr>
          <p:nvPr/>
        </p:nvPicPr>
        <p:blipFill>
          <a:blip r:embed="rId2"/>
          <a:stretch>
            <a:fillRect/>
          </a:stretch>
        </p:blipFill>
        <p:spPr>
          <a:xfrm>
            <a:off x="3405941" y="3429000"/>
            <a:ext cx="5380118" cy="3118307"/>
          </a:xfrm>
          <a:prstGeom prst="rect">
            <a:avLst/>
          </a:prstGeom>
        </p:spPr>
      </p:pic>
    </p:spTree>
    <p:extLst>
      <p:ext uri="{BB962C8B-B14F-4D97-AF65-F5344CB8AC3E}">
        <p14:creationId xmlns:p14="http://schemas.microsoft.com/office/powerpoint/2010/main" val="20052172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7. Ép kiểu dữ liệu</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Ép về kiểu rộng hơn</a:t>
            </a:r>
          </a:p>
          <a:p>
            <a:r>
              <a:rPr lang="en-US">
                <a:latin typeface="Arial" panose="020B0604020202020204" pitchFamily="34" charset="0"/>
                <a:cs typeface="Arial" panose="020B0604020202020204" pitchFamily="34" charset="0"/>
              </a:rPr>
              <a:t>Kiểu dữ liệu theo thứ tự từ rộng đến hẹp: double &gt; float &gt; long &gt; int &gt; short &gt; byte</a:t>
            </a:r>
          </a:p>
        </p:txBody>
      </p:sp>
      <p:pic>
        <p:nvPicPr>
          <p:cNvPr id="6" name="Picture 5">
            <a:extLst>
              <a:ext uri="{FF2B5EF4-FFF2-40B4-BE49-F238E27FC236}">
                <a16:creationId xmlns:a16="http://schemas.microsoft.com/office/drawing/2014/main" id="{2B5157A8-4A27-440A-8798-70B8764D572E}"/>
              </a:ext>
            </a:extLst>
          </p:cNvPr>
          <p:cNvPicPr>
            <a:picLocks noChangeAspect="1"/>
          </p:cNvPicPr>
          <p:nvPr/>
        </p:nvPicPr>
        <p:blipFill>
          <a:blip r:embed="rId2"/>
          <a:stretch>
            <a:fillRect/>
          </a:stretch>
        </p:blipFill>
        <p:spPr>
          <a:xfrm>
            <a:off x="467557" y="3344409"/>
            <a:ext cx="11256885" cy="3320688"/>
          </a:xfrm>
          <a:prstGeom prst="rect">
            <a:avLst/>
          </a:prstGeom>
        </p:spPr>
      </p:pic>
    </p:spTree>
    <p:extLst>
      <p:ext uri="{BB962C8B-B14F-4D97-AF65-F5344CB8AC3E}">
        <p14:creationId xmlns:p14="http://schemas.microsoft.com/office/powerpoint/2010/main" val="376818645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7. Ép kiểu dữ liệu</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Ép về kiểu hẹp hơn</a:t>
            </a:r>
          </a:p>
          <a:p>
            <a:r>
              <a:rPr lang="en-US">
                <a:latin typeface="Arial" panose="020B0604020202020204" pitchFamily="34" charset="0"/>
                <a:cs typeface="Arial" panose="020B0604020202020204" pitchFamily="34" charset="0"/>
              </a:rPr>
              <a:t>Kiểu dữ liệu theo thứ tự từ rộng đến hẹp: double &gt; float &gt; long &gt; int &gt; short &gt; byte</a:t>
            </a:r>
          </a:p>
        </p:txBody>
      </p:sp>
      <p:pic>
        <p:nvPicPr>
          <p:cNvPr id="5" name="Picture 4">
            <a:extLst>
              <a:ext uri="{FF2B5EF4-FFF2-40B4-BE49-F238E27FC236}">
                <a16:creationId xmlns:a16="http://schemas.microsoft.com/office/drawing/2014/main" id="{F61274CD-285E-4E81-9D2E-2CBA69B9602B}"/>
              </a:ext>
            </a:extLst>
          </p:cNvPr>
          <p:cNvPicPr>
            <a:picLocks noChangeAspect="1"/>
          </p:cNvPicPr>
          <p:nvPr/>
        </p:nvPicPr>
        <p:blipFill>
          <a:blip r:embed="rId2"/>
          <a:stretch>
            <a:fillRect/>
          </a:stretch>
        </p:blipFill>
        <p:spPr>
          <a:xfrm>
            <a:off x="2967719" y="3575080"/>
            <a:ext cx="6256562" cy="2872989"/>
          </a:xfrm>
          <a:prstGeom prst="rect">
            <a:avLst/>
          </a:prstGeom>
        </p:spPr>
      </p:pic>
    </p:spTree>
    <p:extLst>
      <p:ext uri="{BB962C8B-B14F-4D97-AF65-F5344CB8AC3E}">
        <p14:creationId xmlns:p14="http://schemas.microsoft.com/office/powerpoint/2010/main" val="27018522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7. Ép kiểu dữ liệu</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Ép về kiểu hẹp hơn</a:t>
            </a:r>
          </a:p>
          <a:p>
            <a:r>
              <a:rPr lang="en-US">
                <a:latin typeface="Arial" panose="020B0604020202020204" pitchFamily="34" charset="0"/>
                <a:cs typeface="Arial" panose="020B0604020202020204" pitchFamily="34" charset="0"/>
              </a:rPr>
              <a:t>Kiểu dữ liệu theo thứ tự từ rộng đến hẹp: double &gt; float &gt; long &gt; int &gt; short &gt; byte</a:t>
            </a:r>
          </a:p>
        </p:txBody>
      </p:sp>
      <p:pic>
        <p:nvPicPr>
          <p:cNvPr id="6" name="Picture 5">
            <a:extLst>
              <a:ext uri="{FF2B5EF4-FFF2-40B4-BE49-F238E27FC236}">
                <a16:creationId xmlns:a16="http://schemas.microsoft.com/office/drawing/2014/main" id="{BD068C13-AE45-4BD7-AAA5-EEACC90C108C}"/>
              </a:ext>
            </a:extLst>
          </p:cNvPr>
          <p:cNvPicPr>
            <a:picLocks noChangeAspect="1"/>
          </p:cNvPicPr>
          <p:nvPr/>
        </p:nvPicPr>
        <p:blipFill>
          <a:blip r:embed="rId2"/>
          <a:stretch>
            <a:fillRect/>
          </a:stretch>
        </p:blipFill>
        <p:spPr>
          <a:xfrm>
            <a:off x="0" y="3599306"/>
            <a:ext cx="12192000" cy="3032902"/>
          </a:xfrm>
          <a:prstGeom prst="rect">
            <a:avLst/>
          </a:prstGeom>
        </p:spPr>
      </p:pic>
    </p:spTree>
    <p:extLst>
      <p:ext uri="{BB962C8B-B14F-4D97-AF65-F5344CB8AC3E}">
        <p14:creationId xmlns:p14="http://schemas.microsoft.com/office/powerpoint/2010/main" val="15509155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 Nhập xuất (I/O) trong Java</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8.1. Nhập (Input)</a:t>
            </a:r>
          </a:p>
          <a:p>
            <a:r>
              <a:rPr lang="en-US">
                <a:latin typeface="Arial" panose="020B0604020202020204" pitchFamily="34" charset="0"/>
                <a:cs typeface="Arial" panose="020B0604020202020204" pitchFamily="34" charset="0"/>
              </a:rPr>
              <a:t>8.2. Xuất (Output)</a:t>
            </a:r>
          </a:p>
        </p:txBody>
      </p:sp>
    </p:spTree>
    <p:extLst>
      <p:ext uri="{BB962C8B-B14F-4D97-AF65-F5344CB8AC3E}">
        <p14:creationId xmlns:p14="http://schemas.microsoft.com/office/powerpoint/2010/main" val="35898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8.1. Nhập (Input)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Để nhận dữ liệu nhập từ bàn phím từ người dùng ở màn hình console, trong Java ta sử dụng đối tượng Scanner.</a:t>
            </a:r>
          </a:p>
          <a:p>
            <a:r>
              <a:rPr lang="en-US">
                <a:latin typeface="Arial" panose="020B0604020202020204" pitchFamily="34" charset="0"/>
                <a:cs typeface="Arial" panose="020B0604020202020204" pitchFamily="34" charset="0"/>
              </a:rPr>
              <a:t>Để khởi tạo Scanner:</a:t>
            </a:r>
          </a:p>
        </p:txBody>
      </p:sp>
      <p:pic>
        <p:nvPicPr>
          <p:cNvPr id="7" name="Picture 6">
            <a:extLst>
              <a:ext uri="{FF2B5EF4-FFF2-40B4-BE49-F238E27FC236}">
                <a16:creationId xmlns:a16="http://schemas.microsoft.com/office/drawing/2014/main" id="{26B7BBBA-636E-4473-8301-88C6D6F08C15}"/>
              </a:ext>
            </a:extLst>
          </p:cNvPr>
          <p:cNvPicPr>
            <a:picLocks noChangeAspect="1"/>
          </p:cNvPicPr>
          <p:nvPr/>
        </p:nvPicPr>
        <p:blipFill>
          <a:blip r:embed="rId2"/>
          <a:stretch>
            <a:fillRect/>
          </a:stretch>
        </p:blipFill>
        <p:spPr>
          <a:xfrm>
            <a:off x="2987850" y="3570530"/>
            <a:ext cx="6216300" cy="2981190"/>
          </a:xfrm>
          <a:prstGeom prst="rect">
            <a:avLst/>
          </a:prstGeom>
        </p:spPr>
      </p:pic>
    </p:spTree>
    <p:extLst>
      <p:ext uri="{BB962C8B-B14F-4D97-AF65-F5344CB8AC3E}">
        <p14:creationId xmlns:p14="http://schemas.microsoft.com/office/powerpoint/2010/main" val="59795313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8.1. Nhập (Input)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Khi sử dụng scanner xong, đừng quên đóng.</a:t>
            </a:r>
          </a:p>
        </p:txBody>
      </p:sp>
      <p:pic>
        <p:nvPicPr>
          <p:cNvPr id="5" name="Picture 4">
            <a:extLst>
              <a:ext uri="{FF2B5EF4-FFF2-40B4-BE49-F238E27FC236}">
                <a16:creationId xmlns:a16="http://schemas.microsoft.com/office/drawing/2014/main" id="{50F6ED5F-D922-4505-903F-46E861069EC9}"/>
              </a:ext>
            </a:extLst>
          </p:cNvPr>
          <p:cNvPicPr>
            <a:picLocks noChangeAspect="1"/>
          </p:cNvPicPr>
          <p:nvPr/>
        </p:nvPicPr>
        <p:blipFill>
          <a:blip r:embed="rId2"/>
          <a:stretch>
            <a:fillRect/>
          </a:stretch>
        </p:blipFill>
        <p:spPr>
          <a:xfrm>
            <a:off x="3626906" y="2932988"/>
            <a:ext cx="4938188" cy="3619814"/>
          </a:xfrm>
          <a:prstGeom prst="rect">
            <a:avLst/>
          </a:prstGeom>
        </p:spPr>
      </p:pic>
    </p:spTree>
    <p:extLst>
      <p:ext uri="{BB962C8B-B14F-4D97-AF65-F5344CB8AC3E}">
        <p14:creationId xmlns:p14="http://schemas.microsoft.com/office/powerpoint/2010/main" val="29408919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8.1. Nhập (Input)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Các phương thức nhập thường dùng:</a:t>
            </a:r>
          </a:p>
        </p:txBody>
      </p:sp>
      <p:pic>
        <p:nvPicPr>
          <p:cNvPr id="6" name="Picture 5">
            <a:extLst>
              <a:ext uri="{FF2B5EF4-FFF2-40B4-BE49-F238E27FC236}">
                <a16:creationId xmlns:a16="http://schemas.microsoft.com/office/drawing/2014/main" id="{C8513CBD-57B5-4422-BBBB-264B993FF937}"/>
              </a:ext>
            </a:extLst>
          </p:cNvPr>
          <p:cNvPicPr>
            <a:picLocks noChangeAspect="1"/>
          </p:cNvPicPr>
          <p:nvPr/>
        </p:nvPicPr>
        <p:blipFill>
          <a:blip r:embed="rId2"/>
          <a:stretch>
            <a:fillRect/>
          </a:stretch>
        </p:blipFill>
        <p:spPr>
          <a:xfrm>
            <a:off x="6853095" y="781235"/>
            <a:ext cx="4331398" cy="5734974"/>
          </a:xfrm>
          <a:prstGeom prst="rect">
            <a:avLst/>
          </a:prstGeom>
        </p:spPr>
      </p:pic>
    </p:spTree>
    <p:extLst>
      <p:ext uri="{BB962C8B-B14F-4D97-AF65-F5344CB8AC3E}">
        <p14:creationId xmlns:p14="http://schemas.microsoft.com/office/powerpoint/2010/main" val="17835516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8.2. Xuất (Output)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Là phương thức dùng để xuất dữ liệu / giá trị của một biến ra màn hình console.</a:t>
            </a:r>
          </a:p>
        </p:txBody>
      </p:sp>
      <p:pic>
        <p:nvPicPr>
          <p:cNvPr id="5" name="Picture 4">
            <a:extLst>
              <a:ext uri="{FF2B5EF4-FFF2-40B4-BE49-F238E27FC236}">
                <a16:creationId xmlns:a16="http://schemas.microsoft.com/office/drawing/2014/main" id="{3B9C7774-FD22-44F7-873E-16BF5DF5D625}"/>
              </a:ext>
            </a:extLst>
          </p:cNvPr>
          <p:cNvPicPr>
            <a:picLocks noChangeAspect="1"/>
          </p:cNvPicPr>
          <p:nvPr/>
        </p:nvPicPr>
        <p:blipFill>
          <a:blip r:embed="rId2"/>
          <a:stretch>
            <a:fillRect/>
          </a:stretch>
        </p:blipFill>
        <p:spPr>
          <a:xfrm>
            <a:off x="2226138" y="3302917"/>
            <a:ext cx="7739724" cy="2945482"/>
          </a:xfrm>
          <a:prstGeom prst="rect">
            <a:avLst/>
          </a:prstGeom>
        </p:spPr>
      </p:pic>
    </p:spTree>
    <p:extLst>
      <p:ext uri="{BB962C8B-B14F-4D97-AF65-F5344CB8AC3E}">
        <p14:creationId xmlns:p14="http://schemas.microsoft.com/office/powerpoint/2010/main" val="2832221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784-6C72-45C7-9291-D1A358FE293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1.3.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bytecode</a:t>
            </a:r>
          </a:p>
        </p:txBody>
      </p:sp>
      <p:sp>
        <p:nvSpPr>
          <p:cNvPr id="3" name="Content Placeholder 2">
            <a:extLst>
              <a:ext uri="{FF2B5EF4-FFF2-40B4-BE49-F238E27FC236}">
                <a16:creationId xmlns:a16="http://schemas.microsoft.com/office/drawing/2014/main" id="{784856B5-784A-4E57-9072-ECC8AE0724DC}"/>
              </a:ext>
            </a:extLst>
          </p:cNvPr>
          <p:cNvSpPr>
            <a:spLocks noGrp="1"/>
          </p:cNvSpPr>
          <p:nvPr>
            <p:ph idx="1"/>
          </p:nvPr>
        </p:nvSpPr>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đuôi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rộng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.class</a:t>
            </a: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được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biên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dịch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từ</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mã</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nguồn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mà</a:t>
            </a:r>
            <a:r>
              <a:rPr lang="en-US">
                <a:latin typeface="Arial" panose="020B0604020202020204" pitchFamily="34" charset="0"/>
                <a:cs typeface="Arial" panose="020B0604020202020204" pitchFamily="34" charset="0"/>
              </a:rPr>
              <a:t> JVM (Java Virtual Machine)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đọc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thực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thi</a:t>
            </a:r>
            <a:r>
              <a:rPr lang="en-US">
                <a:latin typeface="Arial" panose="020B0604020202020204" pitchFamily="34" charset="0"/>
                <a:cs typeface="Arial" panose="020B0604020202020204" pitchFamily="34" charset="0"/>
              </a:rPr>
              <a:t>.</a:t>
            </a:r>
          </a:p>
        </p:txBody>
      </p:sp>
      <p:pic>
        <p:nvPicPr>
          <p:cNvPr id="7" name="Picture 6">
            <a:extLst>
              <a:ext uri="{FF2B5EF4-FFF2-40B4-BE49-F238E27FC236}">
                <a16:creationId xmlns:a16="http://schemas.microsoft.com/office/drawing/2014/main" id="{F9044EE3-6341-4D43-8330-0B61911E319E}"/>
              </a:ext>
            </a:extLst>
          </p:cNvPr>
          <p:cNvPicPr>
            <a:picLocks noChangeAspect="1"/>
          </p:cNvPicPr>
          <p:nvPr/>
        </p:nvPicPr>
        <p:blipFill>
          <a:blip r:embed="rId2"/>
          <a:stretch>
            <a:fillRect/>
          </a:stretch>
        </p:blipFill>
        <p:spPr>
          <a:xfrm>
            <a:off x="1369642" y="2707689"/>
            <a:ext cx="5556606" cy="559155"/>
          </a:xfrm>
          <a:prstGeom prst="rect">
            <a:avLst/>
          </a:prstGeom>
        </p:spPr>
      </p:pic>
    </p:spTree>
    <p:extLst>
      <p:ext uri="{BB962C8B-B14F-4D97-AF65-F5344CB8AC3E}">
        <p14:creationId xmlns:p14="http://schemas.microsoft.com/office/powerpoint/2010/main" val="28372860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8.2. Xuất (Output)</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Là phương thức dùng để xuất dữ liệu / giá trị của một biến ra màn hình console.</a:t>
            </a:r>
          </a:p>
        </p:txBody>
      </p:sp>
      <p:pic>
        <p:nvPicPr>
          <p:cNvPr id="6" name="Picture 5">
            <a:extLst>
              <a:ext uri="{FF2B5EF4-FFF2-40B4-BE49-F238E27FC236}">
                <a16:creationId xmlns:a16="http://schemas.microsoft.com/office/drawing/2014/main" id="{09D2D111-91E6-404E-9D8C-850CEFEB56AF}"/>
              </a:ext>
            </a:extLst>
          </p:cNvPr>
          <p:cNvPicPr>
            <a:picLocks noChangeAspect="1"/>
          </p:cNvPicPr>
          <p:nvPr/>
        </p:nvPicPr>
        <p:blipFill>
          <a:blip r:embed="rId2"/>
          <a:stretch>
            <a:fillRect/>
          </a:stretch>
        </p:blipFill>
        <p:spPr>
          <a:xfrm>
            <a:off x="0" y="3727600"/>
            <a:ext cx="12192000" cy="2225898"/>
          </a:xfrm>
          <a:prstGeom prst="rect">
            <a:avLst/>
          </a:prstGeom>
        </p:spPr>
      </p:pic>
    </p:spTree>
    <p:extLst>
      <p:ext uri="{BB962C8B-B14F-4D97-AF65-F5344CB8AC3E}">
        <p14:creationId xmlns:p14="http://schemas.microsoft.com/office/powerpoint/2010/main" val="29424965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1: Hãy khởi tạo dự án Java mới với tên dự án là tên của bạn + "App". Ví dụ: LeQuocHaiApp. Dự án này phải trong trạng thái đủ điều kiện và sẵn sàng để viết mã chương trình Java.</a:t>
            </a:r>
          </a:p>
        </p:txBody>
      </p:sp>
    </p:spTree>
    <p:extLst>
      <p:ext uri="{BB962C8B-B14F-4D97-AF65-F5344CB8AC3E}">
        <p14:creationId xmlns:p14="http://schemas.microsoft.com/office/powerpoint/2010/main" val="704009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2: Xuất nội dung sau ra màn hình: "Hello, &lt;Tên của bạn&gt;!"</a:t>
            </a:r>
          </a:p>
          <a:p>
            <a:r>
              <a:rPr lang="en-US">
                <a:latin typeface="Arial" panose="020B0604020202020204" pitchFamily="34" charset="0"/>
                <a:cs typeface="Arial" panose="020B0604020202020204" pitchFamily="34" charset="0"/>
              </a:rPr>
              <a:t>Ví dụ: "Hello, Lê Quốc Hải!"</a:t>
            </a:r>
          </a:p>
        </p:txBody>
      </p:sp>
    </p:spTree>
    <p:extLst>
      <p:ext uri="{BB962C8B-B14F-4D97-AF65-F5344CB8AC3E}">
        <p14:creationId xmlns:p14="http://schemas.microsoft.com/office/powerpoint/2010/main" val="425563713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3: Khai báo biến với kiểu dữ liệu là int và tên biến là tên của bạn (Đặt theo chuẩn đặt tên biến Java) và giá trị là 158.</a:t>
            </a:r>
          </a:p>
        </p:txBody>
      </p:sp>
    </p:spTree>
    <p:extLst>
      <p:ext uri="{BB962C8B-B14F-4D97-AF65-F5344CB8AC3E}">
        <p14:creationId xmlns:p14="http://schemas.microsoft.com/office/powerpoint/2010/main" val="201198962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4: Khai báo 3 biến char cùng dòng với tên viến là "&lt;Tên của bạn&gt;A", "&lt;Tên của bạn&gt;B" và "&lt;Tên của bạn&gt;C" và giá trị của chúng lần lượt là 'A', 'b', 'C'.</a:t>
            </a:r>
          </a:p>
          <a:p>
            <a:r>
              <a:rPr lang="en-US">
                <a:latin typeface="Arial" panose="020B0604020202020204" pitchFamily="34" charset="0"/>
                <a:cs typeface="Arial" panose="020B0604020202020204" pitchFamily="34" charset="0"/>
              </a:rPr>
              <a:t>Lưu ý: có phân biệt chữ Hoa / Thường.</a:t>
            </a:r>
          </a:p>
        </p:txBody>
      </p:sp>
    </p:spTree>
    <p:extLst>
      <p:ext uri="{BB962C8B-B14F-4D97-AF65-F5344CB8AC3E}">
        <p14:creationId xmlns:p14="http://schemas.microsoft.com/office/powerpoint/2010/main" val="1418479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5: Khai báo 1 biến hằng số với kiểu String và tên biến là "&lt;Tên của bạn&gt;Const" và giá trị của biến là: "Hello, &lt;Tên của bạn&gt;".</a:t>
            </a:r>
          </a:p>
        </p:txBody>
      </p:sp>
    </p:spTree>
    <p:extLst>
      <p:ext uri="{BB962C8B-B14F-4D97-AF65-F5344CB8AC3E}">
        <p14:creationId xmlns:p14="http://schemas.microsoft.com/office/powerpoint/2010/main" val="20354165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298621" y="1493625"/>
            <a:ext cx="8946541" cy="5164627"/>
          </a:xfrm>
        </p:spPr>
        <p:txBody>
          <a:bodyPr/>
          <a:lstStyle/>
          <a:p>
            <a:r>
              <a:rPr lang="en-US">
                <a:latin typeface="Arial" panose="020B0604020202020204" pitchFamily="34" charset="0"/>
                <a:cs typeface="Arial" panose="020B0604020202020204" pitchFamily="34" charset="0"/>
              </a:rPr>
              <a:t>Bài 6:</a:t>
            </a:r>
          </a:p>
          <a:p>
            <a:pPr lvl="1"/>
            <a:r>
              <a:rPr lang="en-US">
                <a:latin typeface="Arial" panose="020B0604020202020204" pitchFamily="34" charset="0"/>
                <a:cs typeface="Arial" panose="020B0604020202020204" pitchFamily="34" charset="0"/>
              </a:rPr>
              <a:t>Khai báo biến kiểu byte với tên là "&lt;Tên của bạn&gt;Byte" và giá trị là: 127</a:t>
            </a:r>
          </a:p>
          <a:p>
            <a:pPr lvl="1"/>
            <a:r>
              <a:rPr lang="en-US">
                <a:latin typeface="Arial" panose="020B0604020202020204" pitchFamily="34" charset="0"/>
                <a:cs typeface="Arial" panose="020B0604020202020204" pitchFamily="34" charset="0"/>
              </a:rPr>
              <a:t>Khai báo biến kiểu short với tên là "&lt;Tên của bạn&gt;Short" và giá trị là: 255585</a:t>
            </a:r>
          </a:p>
          <a:p>
            <a:pPr lvl="1"/>
            <a:r>
              <a:rPr lang="en-US">
                <a:latin typeface="Arial" panose="020B0604020202020204" pitchFamily="34" charset="0"/>
                <a:cs typeface="Arial" panose="020B0604020202020204" pitchFamily="34" charset="0"/>
              </a:rPr>
              <a:t>Khai báo biến kiểu int với tên là "&lt;Tên của bạn&gt;Int" và giá trị là: 1025028</a:t>
            </a:r>
          </a:p>
          <a:p>
            <a:pPr lvl="1"/>
            <a:r>
              <a:rPr lang="en-US">
                <a:latin typeface="Arial" panose="020B0604020202020204" pitchFamily="34" charset="0"/>
                <a:cs typeface="Arial" panose="020B0604020202020204" pitchFamily="34" charset="0"/>
              </a:rPr>
              <a:t>Khai báo biến kiểu long với tên là "&lt;Tên của bạn&gt;Long" và giá trị là: 123456789123</a:t>
            </a:r>
          </a:p>
          <a:p>
            <a:pPr lvl="1"/>
            <a:r>
              <a:rPr lang="en-US">
                <a:latin typeface="Arial" panose="020B0604020202020204" pitchFamily="34" charset="0"/>
                <a:cs typeface="Arial" panose="020B0604020202020204" pitchFamily="34" charset="0"/>
              </a:rPr>
              <a:t>Khai báo biến kiểu float với tên là "&lt;Tên của bạn&gt;Float" và giá trị là: 3579.13854</a:t>
            </a:r>
          </a:p>
          <a:p>
            <a:pPr lvl="1"/>
            <a:r>
              <a:rPr lang="en-US">
                <a:latin typeface="Arial" panose="020B0604020202020204" pitchFamily="34" charset="0"/>
                <a:cs typeface="Arial" panose="020B0604020202020204" pitchFamily="34" charset="0"/>
              </a:rPr>
              <a:t>Khai báo biến kiểu double với tên là "&lt;Tên của bạn&gt;Double" và giá trị là: 3253849.42155589</a:t>
            </a:r>
          </a:p>
          <a:p>
            <a:pPr lvl="1"/>
            <a:r>
              <a:rPr lang="en-US">
                <a:latin typeface="Arial" panose="020B0604020202020204" pitchFamily="34" charset="0"/>
                <a:cs typeface="Arial" panose="020B0604020202020204" pitchFamily="34" charset="0"/>
              </a:rPr>
              <a:t>Khai báo biến kiểu Boolean với tên là "&lt;Tên của bạn&gt;True" và giá trị là đúng</a:t>
            </a:r>
          </a:p>
          <a:p>
            <a:pPr lvl="1"/>
            <a:r>
              <a:rPr lang="en-US">
                <a:latin typeface="Arial" panose="020B0604020202020204" pitchFamily="34" charset="0"/>
                <a:cs typeface="Arial" panose="020B0604020202020204" pitchFamily="34" charset="0"/>
              </a:rPr>
              <a:t>Khai báo biến kiểu Boolean với tên là "&lt;Tên của bạn&gt;False" và giá trị là sai</a:t>
            </a:r>
          </a:p>
          <a:p>
            <a:pPr lvl="1"/>
            <a:r>
              <a:rPr lang="en-US">
                <a:latin typeface="Arial" panose="020B0604020202020204" pitchFamily="34" charset="0"/>
                <a:cs typeface="Arial" panose="020B0604020202020204" pitchFamily="34" charset="0"/>
              </a:rPr>
              <a:t>Khai báo biến kiểu char với tên là "&lt;Tên của bạn&gt;Char" và giá trị là chữ cái đầu tiên trong tên của bạn. Ví dụ: Hải là H</a:t>
            </a:r>
          </a:p>
          <a:p>
            <a:pPr lvl="1"/>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46464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a:xfrm>
            <a:off x="1298621" y="1493625"/>
            <a:ext cx="8946541" cy="5164627"/>
          </a:xfrm>
        </p:spPr>
        <p:txBody>
          <a:bodyPr/>
          <a:lstStyle/>
          <a:p>
            <a:r>
              <a:rPr lang="en-US">
                <a:latin typeface="Arial" panose="020B0604020202020204" pitchFamily="34" charset="0"/>
                <a:cs typeface="Arial" panose="020B0604020202020204" pitchFamily="34" charset="0"/>
              </a:rPr>
              <a:t>Bài 6 (Tiếp tục):</a:t>
            </a:r>
          </a:p>
          <a:p>
            <a:pPr lvl="1"/>
            <a:r>
              <a:rPr lang="en-US">
                <a:latin typeface="Arial" panose="020B0604020202020204" pitchFamily="34" charset="0"/>
                <a:cs typeface="Arial" panose="020B0604020202020204" pitchFamily="34" charset="0"/>
              </a:rPr>
              <a:t>Xuất tất cả những biến bạn đã tạo ra màn hình theo quy luật sau: &lt;Tên của biến&gt;: &lt;Giá trị của biến&gt;</a:t>
            </a:r>
          </a:p>
        </p:txBody>
      </p:sp>
    </p:spTree>
    <p:extLst>
      <p:ext uri="{BB962C8B-B14F-4D97-AF65-F5344CB8AC3E}">
        <p14:creationId xmlns:p14="http://schemas.microsoft.com/office/powerpoint/2010/main" val="7195139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7: Yêu cầu người dùng nhập vào một nội dung gì đó và xuất ra màn hình nội dung do người dùng nhập theo mẫu:</a:t>
            </a:r>
          </a:p>
          <a:p>
            <a:pPr lvl="1"/>
            <a:r>
              <a:rPr lang="en-US">
                <a:latin typeface="Arial" panose="020B0604020202020204" pitchFamily="34" charset="0"/>
                <a:cs typeface="Arial" panose="020B0604020202020204" pitchFamily="34" charset="0"/>
              </a:rPr>
              <a:t>Nội dung bạn vừa nhập là: &lt;Nội dung người dùng nhập&gt;</a:t>
            </a:r>
          </a:p>
        </p:txBody>
      </p:sp>
    </p:spTree>
    <p:extLst>
      <p:ext uri="{BB962C8B-B14F-4D97-AF65-F5344CB8AC3E}">
        <p14:creationId xmlns:p14="http://schemas.microsoft.com/office/powerpoint/2010/main" val="8194292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8: Yêu cầu người dùng nhập một số nguyên bất kỳ và xuất số nguyên do người dùng nhập ra màn hình theo mẫu như sau:</a:t>
            </a:r>
          </a:p>
          <a:p>
            <a:pPr lvl="1"/>
            <a:r>
              <a:rPr lang="en-US">
                <a:latin typeface="Arial" panose="020B0604020202020204" pitchFamily="34" charset="0"/>
                <a:cs typeface="Arial" panose="020B0604020202020204" pitchFamily="34" charset="0"/>
              </a:rPr>
              <a:t>Số nguyên bạn vừa nhập là: &lt;Số nguyên do người dùng nhập&gt;</a:t>
            </a:r>
          </a:p>
          <a:p>
            <a:pPr lvl="1"/>
            <a:r>
              <a:rPr lang="en-US">
                <a:latin typeface="Arial" panose="020B0604020202020204" pitchFamily="34" charset="0"/>
                <a:cs typeface="Arial" panose="020B0604020202020204" pitchFamily="34" charset="0"/>
              </a:rPr>
              <a:t>Lưu ý: Số nguyên ở đây là kiểu int</a:t>
            </a:r>
          </a:p>
        </p:txBody>
      </p:sp>
    </p:spTree>
    <p:extLst>
      <p:ext uri="{BB962C8B-B14F-4D97-AF65-F5344CB8AC3E}">
        <p14:creationId xmlns:p14="http://schemas.microsoft.com/office/powerpoint/2010/main" val="3549602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784-6C72-45C7-9291-D1A358FE293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1.4.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JAR (Java Archive)</a:t>
            </a:r>
          </a:p>
        </p:txBody>
      </p:sp>
      <p:sp>
        <p:nvSpPr>
          <p:cNvPr id="3" name="Content Placeholder 2">
            <a:extLst>
              <a:ext uri="{FF2B5EF4-FFF2-40B4-BE49-F238E27FC236}">
                <a16:creationId xmlns:a16="http://schemas.microsoft.com/office/drawing/2014/main" id="{784856B5-784A-4E57-9072-ECC8AE0724DC}"/>
              </a:ext>
            </a:extLst>
          </p:cNvPr>
          <p:cNvSpPr>
            <a:spLocks noGrp="1"/>
          </p:cNvSpPr>
          <p:nvPr>
            <p:ph idx="1"/>
          </p:nvPr>
        </p:nvSpPr>
        <p:spPr>
          <a:xfrm>
            <a:off x="1103312" y="2052918"/>
            <a:ext cx="5546063" cy="4195481"/>
          </a:xfrm>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đuôi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rộng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.jar</a:t>
            </a:r>
          </a:p>
          <a:p>
            <a:r>
              <a:rPr lang="en-US" err="1">
                <a:latin typeface="Arial" panose="020B0604020202020204" pitchFamily="34" charset="0"/>
                <a:cs typeface="Arial" panose="020B0604020202020204" pitchFamily="34" charset="0"/>
              </a:rPr>
              <a:t>Đóng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trò</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(container)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gói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thành</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thay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riêng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lẻ</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tán</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JVM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2AC066EA-9288-4DD3-90BF-02E16D6D9E0F}"/>
              </a:ext>
            </a:extLst>
          </p:cNvPr>
          <p:cNvPicPr>
            <a:picLocks noChangeAspect="1"/>
          </p:cNvPicPr>
          <p:nvPr/>
        </p:nvPicPr>
        <p:blipFill>
          <a:blip r:embed="rId2"/>
          <a:stretch>
            <a:fillRect/>
          </a:stretch>
        </p:blipFill>
        <p:spPr>
          <a:xfrm>
            <a:off x="6928282" y="2372535"/>
            <a:ext cx="3742678" cy="3742678"/>
          </a:xfrm>
          <a:prstGeom prst="rect">
            <a:avLst/>
          </a:prstGeom>
        </p:spPr>
      </p:pic>
    </p:spTree>
    <p:extLst>
      <p:ext uri="{BB962C8B-B14F-4D97-AF65-F5344CB8AC3E}">
        <p14:creationId xmlns:p14="http://schemas.microsoft.com/office/powerpoint/2010/main" val="31110316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9: Cho phép người dùng nhâp một số nguyên kiểu int và sau khi người dùng nhập, hãy ép kiểu về kiểu long và in ra màn hình theo mẫu như sau:</a:t>
            </a:r>
          </a:p>
          <a:p>
            <a:pPr lvl="1"/>
            <a:r>
              <a:rPr lang="en-US">
                <a:latin typeface="Arial" panose="020B0604020202020204" pitchFamily="34" charset="0"/>
                <a:cs typeface="Arial" panose="020B0604020202020204" pitchFamily="34" charset="0"/>
              </a:rPr>
              <a:t>Số nguyên sau khi chuyển về long: &lt;Số nguyên người dùng nhập sau khi chuyển về long&gt;</a:t>
            </a:r>
          </a:p>
        </p:txBody>
      </p:sp>
    </p:spTree>
    <p:extLst>
      <p:ext uri="{BB962C8B-B14F-4D97-AF65-F5344CB8AC3E}">
        <p14:creationId xmlns:p14="http://schemas.microsoft.com/office/powerpoint/2010/main" val="33369717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D7F595-0D8F-4FE6-A3EC-4557A1A457EB}"/>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Bài tập thực hành</a:t>
            </a:r>
          </a:p>
        </p:txBody>
      </p:sp>
      <p:sp>
        <p:nvSpPr>
          <p:cNvPr id="3" name="Content Placeholder 2">
            <a:extLst>
              <a:ext uri="{FF2B5EF4-FFF2-40B4-BE49-F238E27FC236}">
                <a16:creationId xmlns:a16="http://schemas.microsoft.com/office/drawing/2014/main" id="{6337998B-3737-4D43-973D-24B118D723A2}"/>
              </a:ext>
            </a:extLst>
          </p:cNvPr>
          <p:cNvSpPr>
            <a:spLocks noGrp="1"/>
          </p:cNvSpPr>
          <p:nvPr>
            <p:ph idx="1"/>
          </p:nvPr>
        </p:nvSpPr>
        <p:spPr/>
        <p:txBody>
          <a:bodyPr/>
          <a:lstStyle/>
          <a:p>
            <a:r>
              <a:rPr lang="en-US">
                <a:latin typeface="Arial" panose="020B0604020202020204" pitchFamily="34" charset="0"/>
                <a:cs typeface="Arial" panose="020B0604020202020204" pitchFamily="34" charset="0"/>
              </a:rPr>
              <a:t>Bài 10: Cho phép người dùng nhập một số nguyên kiểu long và sau khi người dùng nhập, hãy ép số nguyên vừa nhập về kiểu short và xuất ra màn hình console với mẫu như sau:</a:t>
            </a:r>
          </a:p>
          <a:p>
            <a:pPr lvl="1"/>
            <a:r>
              <a:rPr lang="en-US">
                <a:latin typeface="Arial" panose="020B0604020202020204" pitchFamily="34" charset="0"/>
                <a:cs typeface="Arial" panose="020B0604020202020204" pitchFamily="34" charset="0"/>
              </a:rPr>
              <a:t>Số nguyên sau khi ép về kiểu short: &lt;Số nguyên sau khi ép về kiểu short&gt;</a:t>
            </a:r>
          </a:p>
        </p:txBody>
      </p:sp>
    </p:spTree>
    <p:extLst>
      <p:ext uri="{BB962C8B-B14F-4D97-AF65-F5344CB8AC3E}">
        <p14:creationId xmlns:p14="http://schemas.microsoft.com/office/powerpoint/2010/main" val="46990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4D784-6C72-45C7-9291-D1A358FE293D}"/>
              </a:ext>
            </a:extLst>
          </p:cNvPr>
          <p:cNvSpPr>
            <a:spLocks noGrp="1"/>
          </p:cNvSpPr>
          <p:nvPr>
            <p:ph type="title"/>
          </p:nvPr>
        </p:nvSpPr>
        <p:spPr/>
        <p:txBody>
          <a:bodyPr/>
          <a:lstStyle/>
          <a:p>
            <a:r>
              <a:rPr lang="en-US">
                <a:latin typeface="Arial" panose="020B0604020202020204" pitchFamily="34" charset="0"/>
                <a:cs typeface="Arial" panose="020B0604020202020204" pitchFamily="34" charset="0"/>
              </a:rPr>
              <a:t>1.4.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JAR (Java Archive)</a:t>
            </a:r>
          </a:p>
        </p:txBody>
      </p:sp>
      <p:sp>
        <p:nvSpPr>
          <p:cNvPr id="3" name="Content Placeholder 2">
            <a:extLst>
              <a:ext uri="{FF2B5EF4-FFF2-40B4-BE49-F238E27FC236}">
                <a16:creationId xmlns:a16="http://schemas.microsoft.com/office/drawing/2014/main" id="{784856B5-784A-4E57-9072-ECC8AE0724DC}"/>
              </a:ext>
            </a:extLst>
          </p:cNvPr>
          <p:cNvSpPr>
            <a:spLocks noGrp="1"/>
          </p:cNvSpPr>
          <p:nvPr>
            <p:ph idx="1"/>
          </p:nvPr>
        </p:nvSpPr>
        <p:spPr>
          <a:xfrm>
            <a:off x="1103312" y="2052918"/>
            <a:ext cx="5546063" cy="4195481"/>
          </a:xfrm>
        </p:spPr>
        <p:txBody>
          <a:bodyPr/>
          <a:lstStyle/>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đuôi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mở</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rộng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.jar</a:t>
            </a:r>
          </a:p>
          <a:p>
            <a:r>
              <a:rPr lang="en-US" err="1">
                <a:latin typeface="Arial" panose="020B0604020202020204" pitchFamily="34" charset="0"/>
                <a:cs typeface="Arial" panose="020B0604020202020204" pitchFamily="34" charset="0"/>
              </a:rPr>
              <a:t>Đóng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vai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trò</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như</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vật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chứa</a:t>
            </a:r>
            <a:r>
              <a:rPr lang="en-US">
                <a:latin typeface="Arial" panose="020B0604020202020204" pitchFamily="34" charset="0"/>
                <a:cs typeface="Arial" panose="020B0604020202020204" pitchFamily="34" charset="0"/>
              </a:rPr>
              <a:t> (container) </a:t>
            </a:r>
            <a:r>
              <a:rPr lang="en-US" err="1">
                <a:latin typeface="Arial" panose="020B0604020202020204" pitchFamily="34" charset="0"/>
                <a:cs typeface="Arial" panose="020B0604020202020204" pitchFamily="34" charset="0"/>
              </a:rPr>
              <a:t>để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đóng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gói</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chương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trình</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của</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chúng</a:t>
            </a:r>
            <a:r>
              <a:rPr lang="en-US">
                <a:latin typeface="Arial" panose="020B0604020202020204" pitchFamily="34" charset="0"/>
                <a:cs typeface="Arial" panose="020B0604020202020204" pitchFamily="34" charset="0"/>
              </a:rPr>
              <a:t> ta </a:t>
            </a:r>
            <a:r>
              <a:rPr lang="en-US" err="1">
                <a:latin typeface="Arial" panose="020B0604020202020204" pitchFamily="34" charset="0"/>
                <a:cs typeface="Arial" panose="020B0604020202020204" pitchFamily="34" charset="0"/>
              </a:rPr>
              <a:t>thành</a:t>
            </a:r>
            <a:r>
              <a:rPr lang="en-US">
                <a:latin typeface="Arial" panose="020B0604020202020204" pitchFamily="34" charset="0"/>
                <a:cs typeface="Arial" panose="020B0604020202020204" pitchFamily="34" charset="0"/>
              </a:rPr>
              <a:t> 1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thay</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vì</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nhiều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riêng</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lẻ</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phân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tán</a:t>
            </a:r>
            <a:r>
              <a:rPr lang="en-US">
                <a:latin typeface="Arial" panose="020B0604020202020204" pitchFamily="34" charset="0"/>
                <a:cs typeface="Arial" panose="020B0604020202020204" pitchFamily="34" charset="0"/>
              </a:rPr>
              <a:t>.</a:t>
            </a:r>
          </a:p>
          <a:p>
            <a:r>
              <a:rPr lang="en-US" err="1">
                <a:latin typeface="Arial" panose="020B0604020202020204" pitchFamily="34" charset="0"/>
                <a:cs typeface="Arial" panose="020B0604020202020204" pitchFamily="34" charset="0"/>
              </a:rPr>
              <a:t>Là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một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tệp</a:t>
            </a:r>
            <a:r>
              <a:rPr lang="en-US">
                <a:latin typeface="Arial" panose="020B0604020202020204" pitchFamily="34" charset="0"/>
                <a:cs typeface="Arial" panose="020B0604020202020204" pitchFamily="34" charset="0"/>
              </a:rPr>
              <a:t> JVM </a:t>
            </a:r>
            <a:r>
              <a:rPr lang="en-US" err="1">
                <a:latin typeface="Arial" panose="020B0604020202020204" pitchFamily="34" charset="0"/>
                <a:cs typeface="Arial" panose="020B0604020202020204" pitchFamily="34" charset="0"/>
              </a:rPr>
              <a:t>có</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thể</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hiểu</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và</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làm</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việc</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với</a:t>
            </a:r>
            <a:r>
              <a:rPr lang="en-US">
                <a:latin typeface="Arial" panose="020B0604020202020204" pitchFamily="34" charset="0"/>
                <a:cs typeface="Arial" panose="020B0604020202020204" pitchFamily="34" charset="0"/>
              </a:rPr>
              <a:t>.</a:t>
            </a:r>
          </a:p>
        </p:txBody>
      </p:sp>
      <p:pic>
        <p:nvPicPr>
          <p:cNvPr id="4" name="Picture 3">
            <a:extLst>
              <a:ext uri="{FF2B5EF4-FFF2-40B4-BE49-F238E27FC236}">
                <a16:creationId xmlns:a16="http://schemas.microsoft.com/office/drawing/2014/main" id="{2AC066EA-9288-4DD3-90BF-02E16D6D9E0F}"/>
              </a:ext>
            </a:extLst>
          </p:cNvPr>
          <p:cNvPicPr>
            <a:picLocks noChangeAspect="1"/>
          </p:cNvPicPr>
          <p:nvPr/>
        </p:nvPicPr>
        <p:blipFill>
          <a:blip r:embed="rId2"/>
          <a:stretch>
            <a:fillRect/>
          </a:stretch>
        </p:blipFill>
        <p:spPr>
          <a:xfrm>
            <a:off x="6928282" y="2372535"/>
            <a:ext cx="3742678" cy="3742678"/>
          </a:xfrm>
          <a:prstGeom prst="rect">
            <a:avLst/>
          </a:prstGeom>
        </p:spPr>
      </p:pic>
    </p:spTree>
    <p:extLst>
      <p:ext uri="{BB962C8B-B14F-4D97-AF65-F5344CB8AC3E}">
        <p14:creationId xmlns:p14="http://schemas.microsoft.com/office/powerpoint/2010/main" val="348221528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724</TotalTime>
  <Words>3234</Words>
  <Application>Microsoft Office PowerPoint</Application>
  <PresentationFormat>Widescreen</PresentationFormat>
  <Paragraphs>300</Paragraphs>
  <Slides>81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81</vt:i4>
      </vt:variant>
    </vt:vector>
  </HeadingPairs>
  <TitlesOfParts>
    <vt:vector size="85" baseType="lpstr">
      <vt:lpstr>Arial</vt:lpstr>
      <vt:lpstr>Century Gothic</vt:lpstr>
      <vt:lpstr>Wingdings 3</vt:lpstr>
      <vt:lpstr>Ion</vt:lpstr>
      <vt:lpstr>Lập Trình Web Java Cơ Bản</vt:lpstr>
      <vt:lpstr>1. Giới thiệu về ngôn ngữ lập trình Java</vt:lpstr>
      <vt:lpstr>1.1. Giới thiệu về ngôn ngữ lập trình Java</vt:lpstr>
      <vt:lpstr>1.1. Giới thiệu về ngôn ngữ lập trình Java</vt:lpstr>
      <vt:lpstr>1.2. Tệp mã nguồn Java</vt:lpstr>
      <vt:lpstr>1.2. Tệp mã nguồn Java</vt:lpstr>
      <vt:lpstr>1.3. Tệp bytecode</vt:lpstr>
      <vt:lpstr>1.4. Tệp JAR (Java Archive)</vt:lpstr>
      <vt:lpstr>1.4. Tệp JAR (Java Archive)</vt:lpstr>
      <vt:lpstr>2. Khởi tạo dự án Java (IntelliJ Idea)</vt:lpstr>
      <vt:lpstr>2. Khởi tạo dự án Java (IntelliJ Idea)</vt:lpstr>
      <vt:lpstr>2. Khởi tạo dự án Java (IntelliJ Idea)</vt:lpstr>
      <vt:lpstr>2. Khởi tạo dự án Java (IntelliJ Idea)</vt:lpstr>
      <vt:lpstr>2. Khởi tạo dự án Java (IntelliJ Idea)</vt:lpstr>
      <vt:lpstr>2. Khởi tạo dự án Java (IntelliJ Idea)</vt:lpstr>
      <vt:lpstr>2. Khởi tạo dự án Java (IntelliJ Idea)</vt:lpstr>
      <vt:lpstr>2. Khởi tạo dự án Java (IntelliJ Idea)</vt:lpstr>
      <vt:lpstr>3. Chương trình Java đơn giản Hello World</vt:lpstr>
      <vt:lpstr>3. Chương trình Java đơn giản Hello World</vt:lpstr>
      <vt:lpstr>3. Chương trình Java đơn giản Hello World</vt:lpstr>
      <vt:lpstr>3. Chương trình Java đơn giản Hello World</vt:lpstr>
      <vt:lpstr>4. Cú pháp Java</vt:lpstr>
      <vt:lpstr>4.1. Code trong Java đều phải nằm trong class.</vt:lpstr>
      <vt:lpstr>4.2. Phương thức / hàm main</vt:lpstr>
      <vt:lpstr>4.3. Lớp chính (main class)</vt:lpstr>
      <vt:lpstr>4.4. Phương thức xuất dữ liệu System.out.println()</vt:lpstr>
      <vt:lpstr>4.4. Phương thức xuất dữ liệu System.out.println()</vt:lpstr>
      <vt:lpstr>4.5. Comment một dòng.</vt:lpstr>
      <vt:lpstr>4.6. Comment trong khoảng chỉ định</vt:lpstr>
      <vt:lpstr>4.7. Kết thúc lệnh bằng ;</vt:lpstr>
      <vt:lpstr>5. Biến (variables) trong Java</vt:lpstr>
      <vt:lpstr>5.1. Khai báo biến</vt:lpstr>
      <vt:lpstr>5.2. Khai báo nhiều biến cùng dòng</vt:lpstr>
      <vt:lpstr>5.3. Quy luật đặt tên biến theo chuẩn Java</vt:lpstr>
      <vt:lpstr>5.4. Gán giá trị cho biến</vt:lpstr>
      <vt:lpstr>5.5. Hằng số (Constants)</vt:lpstr>
      <vt:lpstr>5.6. Phạm vi của biến</vt:lpstr>
      <vt:lpstr>5.6. Phạm vi của biến</vt:lpstr>
      <vt:lpstr>5.7. Sử dụng biến</vt:lpstr>
      <vt:lpstr>6. Các kiểu dữ liệu cơ bản trong Java</vt:lpstr>
      <vt:lpstr>6.1. Các kiểu dữ liệu thuần trong Java</vt:lpstr>
      <vt:lpstr>6.1.1. Số Nguyên</vt:lpstr>
      <vt:lpstr>6.1.1. Số Nguyên</vt:lpstr>
      <vt:lpstr>6.1.1. Số Nguyên</vt:lpstr>
      <vt:lpstr>6.1.1. Số Nguyên</vt:lpstr>
      <vt:lpstr>6.1. Các kiểu dữ liệu thuần trong Java</vt:lpstr>
      <vt:lpstr>6.1.2. Số Thực</vt:lpstr>
      <vt:lpstr>6.1.2. Số Thực</vt:lpstr>
      <vt:lpstr>6.1.2. Số Thực</vt:lpstr>
      <vt:lpstr>6.1.2. Số Thực</vt:lpstr>
      <vt:lpstr>6.1. Các kiểu dữ liệu thuần trong Java</vt:lpstr>
      <vt:lpstr>6.1.3. Ký tự</vt:lpstr>
      <vt:lpstr>6.1.3. Ký tự</vt:lpstr>
      <vt:lpstr>6.1.3. Ký tự</vt:lpstr>
      <vt:lpstr>6.1. Các kiểu dữ liệu thuần trong Java</vt:lpstr>
      <vt:lpstr>6.2. Các kiểu dữ liệu thuần trong Java</vt:lpstr>
      <vt:lpstr>6.2. Các kiểu dữ liệu thuần trong Java</vt:lpstr>
      <vt:lpstr>6.2. Các kiểu dữ liệu thuần trong Java</vt:lpstr>
      <vt:lpstr>6.2. Các kiểu dữ liệu thuần trong Java</vt:lpstr>
      <vt:lpstr>7. Ép kiểu dữ liệu</vt:lpstr>
      <vt:lpstr>7. Ép kiểu dữ liệu</vt:lpstr>
      <vt:lpstr>7. Ép kiểu dữ liệu</vt:lpstr>
      <vt:lpstr>7. Ép kiểu dữ liệu</vt:lpstr>
      <vt:lpstr>7. Ép kiểu dữ liệu</vt:lpstr>
      <vt:lpstr>8. Nhập xuất (I/O) trong Java</vt:lpstr>
      <vt:lpstr>8.1. Nhập (Input)</vt:lpstr>
      <vt:lpstr>8.1. Nhập (Input)</vt:lpstr>
      <vt:lpstr>8.1. Nhập (Input)</vt:lpstr>
      <vt:lpstr>8.2. Xuất (Output)</vt:lpstr>
      <vt:lpstr>8.2. Xuất (Output)</vt:lpstr>
      <vt:lpstr>Bài tập thực hành</vt:lpstr>
      <vt:lpstr>Bài tập thực hành</vt:lpstr>
      <vt:lpstr>Bài tập thực hành</vt:lpstr>
      <vt:lpstr>Bài tập thực hành</vt:lpstr>
      <vt:lpstr>Bài tập thực hành</vt:lpstr>
      <vt:lpstr>Bài tập thực hành</vt:lpstr>
      <vt:lpstr>Bài tập thực hành</vt:lpstr>
      <vt:lpstr>Bài tập thực hành</vt:lpstr>
      <vt:lpstr>Bài tập thực hành</vt:lpstr>
      <vt:lpstr>Bài tập thực hành</vt:lpstr>
      <vt:lpstr>Bài tập thực hành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Lập Trình Web Java Cơ Bản</dc:title>
  <dc:creator>Quốc Hải Lê</dc:creator>
  <cp:lastModifiedBy>Quốc Hải Lê</cp:lastModifiedBy>
  <cp:revision>50</cp:revision>
  <dcterms:created xsi:type="dcterms:W3CDTF">2024-07-06T12:34:55Z</dcterms:created>
  <dcterms:modified xsi:type="dcterms:W3CDTF">2024-07-07T09:40:42Z</dcterms:modified>
</cp:coreProperties>
</file>